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6" r:id="rId5"/>
    <p:sldId id="268" r:id="rId6"/>
    <p:sldId id="278" r:id="rId7"/>
    <p:sldId id="279" r:id="rId8"/>
    <p:sldId id="274" r:id="rId9"/>
    <p:sldId id="275" r:id="rId10"/>
    <p:sldId id="276" r:id="rId11"/>
    <p:sldId id="277" r:id="rId12"/>
    <p:sldId id="258" r:id="rId13"/>
    <p:sldId id="281" r:id="rId14"/>
    <p:sldId id="280" r:id="rId15"/>
    <p:sldId id="262" r:id="rId16"/>
    <p:sldId id="282" r:id="rId17"/>
    <p:sldId id="283" r:id="rId18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FD8008"/>
    <a:srgbClr val="FF3300"/>
    <a:srgbClr val="339900"/>
    <a:srgbClr val="009933"/>
    <a:srgbClr val="FF0000"/>
    <a:srgbClr val="33CC00"/>
    <a:srgbClr val="0F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863" autoAdjust="0"/>
  </p:normalViewPr>
  <p:slideViewPr>
    <p:cSldViewPr snapToGrid="0" snapToObjects="1">
      <p:cViewPr varScale="1">
        <p:scale>
          <a:sx n="152" d="100"/>
          <a:sy n="152" d="100"/>
        </p:scale>
        <p:origin x="-504" y="-120"/>
      </p:cViewPr>
      <p:guideLst>
        <p:guide orient="horz" pos="1169"/>
        <p:guide pos="89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26/2/18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87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26/2/18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0" y="1286523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 userDrawn="1"/>
        </p:nvCxnSpPr>
        <p:spPr>
          <a:xfrm>
            <a:off x="0" y="6356350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41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2F261243-989B-664F-8211-392AC0C77B48}" type="datetimeFigureOut">
              <a:rPr lang="es-ES" smtClean="0"/>
              <a:pPr/>
              <a:t>26/2/18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6FD69D8A-5915-EB49-980D-FEB64C4D1515}" type="slidenum">
              <a:rPr lang="es-ES" smtClean="0"/>
              <a:pPr/>
              <a:t>‹Nr.›</a:t>
            </a:fld>
            <a:endParaRPr lang="es-ES"/>
          </a:p>
        </p:txBody>
      </p:sp>
      <p:cxnSp>
        <p:nvCxnSpPr>
          <p:cNvPr id="6" name="Conector recto 5"/>
          <p:cNvCxnSpPr/>
          <p:nvPr userDrawn="1"/>
        </p:nvCxnSpPr>
        <p:spPr>
          <a:xfrm>
            <a:off x="0" y="6356350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 userDrawn="1"/>
        </p:nvCxnSpPr>
        <p:spPr>
          <a:xfrm>
            <a:off x="0" y="1286523"/>
            <a:ext cx="9144000" cy="0"/>
          </a:xfrm>
          <a:prstGeom prst="line">
            <a:avLst/>
          </a:prstGeom>
          <a:ln w="3175" cmpd="sng">
            <a:solidFill>
              <a:srgbClr val="0F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67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 para editar título</a:t>
            </a:r>
            <a:endParaRPr lang="en-U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Haga clic para modificar el estilo de texto del patrón</a:t>
            </a:r>
          </a:p>
          <a:p>
            <a:pPr lvl="1"/>
            <a:r>
              <a:rPr lang="en-US" noProof="0" smtClean="0"/>
              <a:t>Segundo nivel</a:t>
            </a:r>
          </a:p>
          <a:p>
            <a:pPr lvl="2"/>
            <a:r>
              <a:rPr lang="en-US" noProof="0" smtClean="0"/>
              <a:t>Tercer nivel</a:t>
            </a:r>
          </a:p>
          <a:p>
            <a:pPr lvl="3"/>
            <a:r>
              <a:rPr lang="en-US" noProof="0" smtClean="0"/>
              <a:t>Cuarto nivel</a:t>
            </a:r>
          </a:p>
          <a:p>
            <a:pPr lvl="4"/>
            <a:r>
              <a:rPr lang="en-US" noProof="0" smtClean="0"/>
              <a:t>Quinto nivel</a:t>
            </a:r>
            <a:endParaRPr lang="en-U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61243-989B-664F-8211-392AC0C77B48}" type="datetimeFigureOut">
              <a:rPr lang="en-US" noProof="0" smtClean="0"/>
              <a:t>26/2/18</a:t>
            </a:fld>
            <a:endParaRPr lang="en-U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69D8A-5915-EB49-980D-FEB64C4D1515}" type="slidenum">
              <a:rPr lang="en-US" noProof="0" smtClean="0"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9921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hyperlink" Target="https://www.infoq.com/articles/kubernetes-effect" TargetMode="Externa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kubernetesbyexample.com" TargetMode="External"/><Relationship Id="rId5" Type="http://schemas.openxmlformats.org/officeDocument/2006/relationships/hyperlink" Target="https://www.katacoda.com/courses/kubernetes" TargetMode="External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learn.openshift.com/middleware/resilient-apps" TargetMode="Externa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hyperlink" Target="https://www.slideshare.net/asotobu/sail-in-the-clou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hyperlink" Target="https://www.slideshare.net/asotobu/sail-in-the-clou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hyperlink" Target="https://www.slideshare.net/asotobu/sail-in-the-clou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hyperlink" Target="https://www.slideshare.net/asotobu/sail-in-the-clou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s://www.infoq.com/articles/kubernetes-effect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www.slideshare.net/asotobu/sail-in-the-cloud" TargetMode="External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kubernetes-effect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Service </a:t>
            </a:r>
            <a:r>
              <a:rPr lang="es-ES" dirty="0" err="1" smtClean="0"/>
              <a:t>Mesh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Kubernetes </a:t>
            </a:r>
            <a:r>
              <a:rPr lang="es-ES" dirty="0" err="1" smtClean="0"/>
              <a:t>on</a:t>
            </a:r>
            <a:r>
              <a:rPr lang="es-ES" dirty="0" smtClean="0"/>
              <a:t> AWS</a:t>
            </a:r>
          </a:p>
          <a:p>
            <a:r>
              <a:rPr lang="es-ES" dirty="0" err="1" smtClean="0"/>
              <a:t>version</a:t>
            </a:r>
            <a:r>
              <a:rPr lang="es-ES" dirty="0" smtClean="0"/>
              <a:t> </a:t>
            </a:r>
            <a:r>
              <a:rPr lang="es-ES" dirty="0" smtClean="0"/>
              <a:t>0.8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235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Best Practices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384" y="2108630"/>
            <a:ext cx="5022517" cy="360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3230006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3575989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/>
              <a:t>4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44912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Benefits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1955250"/>
            <a:ext cx="4320000" cy="10611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4699998"/>
            <a:ext cx="4320000" cy="13739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33" y="3016433"/>
            <a:ext cx="4320000" cy="16271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1135" y="1913472"/>
            <a:ext cx="3686900" cy="216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5550" y="4585097"/>
            <a:ext cx="4320000" cy="110837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7"/>
              </a:rPr>
              <a:t>https://www.infoq.com/articles/kubernetes-</a:t>
            </a:r>
            <a:r>
              <a:rPr lang="en-US" sz="1000" dirty="0" smtClean="0">
                <a:hlinkClick r:id="rId7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412399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446997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5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86400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Conector recto 115"/>
          <p:cNvCxnSpPr>
            <a:stCxn id="114" idx="3"/>
          </p:cNvCxnSpPr>
          <p:nvPr/>
        </p:nvCxnSpPr>
        <p:spPr>
          <a:xfrm>
            <a:off x="1363690" y="3796352"/>
            <a:ext cx="5420939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76200" cap="rnd" cmpd="sng">
            <a:solidFill>
              <a:schemeClr val="tx1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00: </a:t>
            </a:r>
            <a:r>
              <a:rPr lang="es-ES" dirty="0" err="1" smtClean="0"/>
              <a:t>Building</a:t>
            </a:r>
            <a:r>
              <a:rPr lang="es-ES" dirty="0" smtClean="0"/>
              <a:t> </a:t>
            </a:r>
            <a:r>
              <a:rPr lang="es-ES_tradnl" dirty="0" smtClean="0"/>
              <a:t>K8s - </a:t>
            </a:r>
            <a:r>
              <a:rPr lang="es-ES_tradnl" dirty="0" err="1" smtClean="0"/>
              <a:t>choose</a:t>
            </a:r>
            <a:r>
              <a:rPr lang="es-ES_tradnl" dirty="0" smtClean="0"/>
              <a:t> </a:t>
            </a:r>
            <a:r>
              <a:rPr lang="es-ES_tradnl" dirty="0" err="1" smtClean="0"/>
              <a:t>yours</a:t>
            </a:r>
            <a:r>
              <a:rPr lang="es-ES_tradnl" dirty="0" smtClean="0"/>
              <a:t> (1/2)</a:t>
            </a:r>
            <a:endParaRPr lang="en-GB" dirty="0"/>
          </a:p>
        </p:txBody>
      </p:sp>
      <p:sp>
        <p:nvSpPr>
          <p:cNvPr id="78" name="Rectángulo 77"/>
          <p:cNvSpPr/>
          <p:nvPr/>
        </p:nvSpPr>
        <p:spPr>
          <a:xfrm>
            <a:off x="3626066" y="2945880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Kubernetes </a:t>
            </a:r>
            <a:r>
              <a:rPr lang="es-ES" sz="800" dirty="0" err="1" smtClean="0">
                <a:solidFill>
                  <a:schemeClr val="tx1"/>
                </a:solidFill>
              </a:rPr>
              <a:t>Cluster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3626066" y="3818475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r>
              <a:rPr lang="es-ES" sz="800" dirty="0" smtClean="0">
                <a:solidFill>
                  <a:schemeClr val="tx1"/>
                </a:solidFill>
              </a:rPr>
              <a:t> v3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1" name="Rectángulo 80"/>
          <p:cNvSpPr/>
          <p:nvPr/>
        </p:nvSpPr>
        <p:spPr>
          <a:xfrm>
            <a:off x="2099489" y="2606672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kubectl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9" name="Rectángulo 88"/>
          <p:cNvSpPr/>
          <p:nvPr/>
        </p:nvSpPr>
        <p:spPr>
          <a:xfrm>
            <a:off x="2099489" y="3470911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oc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0" name="Rectángulo 89"/>
          <p:cNvSpPr/>
          <p:nvPr/>
        </p:nvSpPr>
        <p:spPr>
          <a:xfrm>
            <a:off x="2285310" y="3026465"/>
            <a:ext cx="539836" cy="2879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istioctl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1" name="Rectángulo 90"/>
          <p:cNvSpPr/>
          <p:nvPr/>
        </p:nvSpPr>
        <p:spPr>
          <a:xfrm>
            <a:off x="2285310" y="3880746"/>
            <a:ext cx="539836" cy="2879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istioctl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2" name="Rectángulo 91"/>
          <p:cNvSpPr/>
          <p:nvPr/>
        </p:nvSpPr>
        <p:spPr>
          <a:xfrm>
            <a:off x="5265700" y="2716663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EC2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4" name="Rectángulo 93"/>
          <p:cNvSpPr/>
          <p:nvPr/>
        </p:nvSpPr>
        <p:spPr>
          <a:xfrm>
            <a:off x="6925180" y="2029447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Google Kubernetes Engine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5" name="Rectángulo 94"/>
          <p:cNvSpPr/>
          <p:nvPr/>
        </p:nvSpPr>
        <p:spPr>
          <a:xfrm>
            <a:off x="6925180" y="2910398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Azure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Container</a:t>
            </a:r>
            <a:r>
              <a:rPr lang="es-ES" sz="800" dirty="0" smtClean="0">
                <a:solidFill>
                  <a:schemeClr val="tx1"/>
                </a:solidFill>
              </a:rPr>
              <a:t> Service (AKS)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7" name="Rectángulo 96"/>
          <p:cNvSpPr/>
          <p:nvPr/>
        </p:nvSpPr>
        <p:spPr>
          <a:xfrm>
            <a:off x="6925180" y="3789745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RedHat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8" name="Rectángulo 97"/>
          <p:cNvSpPr/>
          <p:nvPr/>
        </p:nvSpPr>
        <p:spPr>
          <a:xfrm>
            <a:off x="2101279" y="4343506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az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9" name="Rectángulo 98"/>
          <p:cNvSpPr/>
          <p:nvPr/>
        </p:nvSpPr>
        <p:spPr>
          <a:xfrm>
            <a:off x="2295455" y="4753341"/>
            <a:ext cx="539836" cy="2879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istioctl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0" name="Rectángulo 99"/>
          <p:cNvSpPr/>
          <p:nvPr/>
        </p:nvSpPr>
        <p:spPr>
          <a:xfrm>
            <a:off x="7098090" y="4056138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OpenShift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2" name="Rectángulo 101"/>
          <p:cNvSpPr/>
          <p:nvPr/>
        </p:nvSpPr>
        <p:spPr>
          <a:xfrm>
            <a:off x="5265700" y="3595414"/>
            <a:ext cx="935838" cy="1371416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On-premise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3" name="Rectángulo 102"/>
          <p:cNvSpPr/>
          <p:nvPr/>
        </p:nvSpPr>
        <p:spPr>
          <a:xfrm>
            <a:off x="5457319" y="3883356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KVM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5449472" y="4143754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VMWare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5" name="Rectángulo 104"/>
          <p:cNvSpPr/>
          <p:nvPr/>
        </p:nvSpPr>
        <p:spPr>
          <a:xfrm>
            <a:off x="5449472" y="4404152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Minikube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6" name="Rectángulo 105"/>
          <p:cNvSpPr/>
          <p:nvPr/>
        </p:nvSpPr>
        <p:spPr>
          <a:xfrm>
            <a:off x="5457319" y="4675630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err="1" smtClean="0">
                <a:solidFill>
                  <a:schemeClr val="tx1"/>
                </a:solidFill>
              </a:rPr>
              <a:t>Minishift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7" name="Rectángulo 106"/>
          <p:cNvSpPr/>
          <p:nvPr/>
        </p:nvSpPr>
        <p:spPr>
          <a:xfrm>
            <a:off x="6925180" y="4661710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</a:t>
            </a:r>
            <a:r>
              <a:rPr lang="es-ES" sz="800" dirty="0" err="1" smtClean="0">
                <a:solidFill>
                  <a:schemeClr val="tx1"/>
                </a:solidFill>
              </a:rPr>
              <a:t>Fargate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0" name="Rectángulo 109"/>
          <p:cNvSpPr/>
          <p:nvPr/>
        </p:nvSpPr>
        <p:spPr>
          <a:xfrm>
            <a:off x="7098090" y="4928103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EKS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1" name="Rectángulo 110"/>
          <p:cNvSpPr/>
          <p:nvPr/>
        </p:nvSpPr>
        <p:spPr>
          <a:xfrm>
            <a:off x="7098090" y="5188501"/>
            <a:ext cx="575836" cy="21599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s-ES" sz="800" dirty="0" smtClean="0">
                <a:solidFill>
                  <a:schemeClr val="tx1"/>
                </a:solidFill>
              </a:rPr>
              <a:t>Amazon ECS</a:t>
            </a:r>
            <a:endParaRPr lang="es-ES" sz="800" dirty="0">
              <a:solidFill>
                <a:schemeClr val="tx1"/>
              </a:solidFill>
            </a:endParaRPr>
          </a:p>
        </p:txBody>
      </p:sp>
      <p:pic>
        <p:nvPicPr>
          <p:cNvPr id="114" name="Imagen 11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4586" y="3616352"/>
            <a:ext cx="3591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6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00: </a:t>
            </a:r>
            <a:r>
              <a:rPr lang="es-ES" dirty="0" err="1" smtClean="0"/>
              <a:t>Building</a:t>
            </a:r>
            <a:r>
              <a:rPr lang="es-ES" dirty="0" smtClean="0"/>
              <a:t> </a:t>
            </a:r>
            <a:r>
              <a:rPr lang="es-ES_tradnl" dirty="0" smtClean="0"/>
              <a:t>K8s </a:t>
            </a:r>
            <a:r>
              <a:rPr lang="es-ES_tradnl" dirty="0"/>
              <a:t>- </a:t>
            </a:r>
            <a:r>
              <a:rPr lang="es-ES_tradnl" dirty="0" err="1"/>
              <a:t>acquire</a:t>
            </a:r>
            <a:r>
              <a:rPr lang="es-ES_tradnl" dirty="0"/>
              <a:t> </a:t>
            </a:r>
            <a:r>
              <a:rPr lang="es-ES_tradnl" dirty="0" err="1" smtClean="0"/>
              <a:t>practice</a:t>
            </a:r>
            <a:r>
              <a:rPr lang="es-ES_tradnl" dirty="0" smtClean="0"/>
              <a:t> (2/2)</a:t>
            </a:r>
            <a:endParaRPr lang="en-GB" dirty="0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036" y="1959001"/>
            <a:ext cx="3285927" cy="37427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Rectángulo redondeado 28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  <p:sp>
        <p:nvSpPr>
          <p:cNvPr id="3" name="Rectángulo 2"/>
          <p:cNvSpPr/>
          <p:nvPr/>
        </p:nvSpPr>
        <p:spPr>
          <a:xfrm>
            <a:off x="616264" y="6067951"/>
            <a:ext cx="19543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http://</a:t>
            </a:r>
            <a:r>
              <a:rPr lang="en-US" sz="1000" dirty="0" smtClean="0">
                <a:hlinkClick r:id="rId4"/>
              </a:rPr>
              <a:t>kubernetesbyexample.com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Rectángulo 3"/>
          <p:cNvSpPr/>
          <p:nvPr/>
        </p:nvSpPr>
        <p:spPr>
          <a:xfrm>
            <a:off x="4152788" y="6101375"/>
            <a:ext cx="28454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</a:t>
            </a:r>
            <a:r>
              <a:rPr lang="en-US" sz="1000" dirty="0">
                <a:hlinkClick r:id="rId5"/>
              </a:rPr>
              <a:t>www.katacoda.com</a:t>
            </a:r>
            <a:r>
              <a:rPr lang="en-US" sz="1000" dirty="0">
                <a:hlinkClick r:id="rId5"/>
              </a:rPr>
              <a:t>/courses/</a:t>
            </a:r>
            <a:r>
              <a:rPr lang="en-US" sz="1000" dirty="0" smtClean="0">
                <a:hlinkClick r:id="rId5"/>
              </a:rPr>
              <a:t>kubernetes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788" y="1900509"/>
            <a:ext cx="4902635" cy="420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6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478541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57306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48876" y="3505252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420357"/>
            <a:ext cx="4785677" cy="32528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Amazon EC2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7" y="1614864"/>
            <a:ext cx="4251284" cy="29659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74" name="Rectángulo redondeado 273"/>
          <p:cNvSpPr/>
          <p:nvPr/>
        </p:nvSpPr>
        <p:spPr>
          <a:xfrm>
            <a:off x="5979380" y="1997666"/>
            <a:ext cx="935999" cy="207170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53" name="Elipse 52"/>
          <p:cNvSpPr>
            <a:spLocks noChangeAspect="1"/>
          </p:cNvSpPr>
          <p:nvPr/>
        </p:nvSpPr>
        <p:spPr>
          <a:xfrm>
            <a:off x="4811252" y="3075314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53520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198919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199460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570776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40" name="Elipse 239"/>
          <p:cNvSpPr>
            <a:spLocks noChangeAspect="1"/>
          </p:cNvSpPr>
          <p:nvPr/>
        </p:nvSpPr>
        <p:spPr>
          <a:xfrm>
            <a:off x="5293959" y="263479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8" name="Rectángulo redondeado 107"/>
          <p:cNvSpPr/>
          <p:nvPr/>
        </p:nvSpPr>
        <p:spPr>
          <a:xfrm>
            <a:off x="4611085" y="1896791"/>
            <a:ext cx="1043999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85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01: </a:t>
            </a:r>
            <a:r>
              <a:rPr lang="en-GB" dirty="0" smtClean="0"/>
              <a:t>Delivering</a:t>
            </a:r>
            <a:r>
              <a:rPr lang="es-ES_tradnl" dirty="0" smtClean="0"/>
              <a:t> </a:t>
            </a:r>
            <a:r>
              <a:rPr lang="es-ES_tradnl" dirty="0" err="1" smtClean="0"/>
              <a:t>Services</a:t>
            </a:r>
            <a:r>
              <a:rPr lang="es-ES_tradnl" dirty="0" smtClean="0"/>
              <a:t> </a:t>
            </a:r>
            <a:r>
              <a:rPr lang="es-ES_tradnl" dirty="0" err="1" smtClean="0"/>
              <a:t>on</a:t>
            </a:r>
            <a:r>
              <a:rPr lang="es-ES_tradnl" dirty="0" smtClean="0"/>
              <a:t> Kubernetes 1/3</a:t>
            </a:r>
            <a:endParaRPr lang="en-GB" dirty="0"/>
          </a:p>
        </p:txBody>
      </p:sp>
      <p:sp>
        <p:nvSpPr>
          <p:cNvPr id="7" name="Rectángulo 6"/>
          <p:cNvSpPr/>
          <p:nvPr/>
        </p:nvSpPr>
        <p:spPr>
          <a:xfrm>
            <a:off x="4815432" y="2534963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98609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3073968"/>
            <a:ext cx="683996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244" idx="2"/>
            <a:endCxn id="247" idx="2"/>
          </p:cNvCxnSpPr>
          <p:nvPr/>
        </p:nvCxnSpPr>
        <p:spPr>
          <a:xfrm>
            <a:off x="5845766" y="2822598"/>
            <a:ext cx="2000" cy="69021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2093700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3" name="Conector recto 82"/>
          <p:cNvCxnSpPr>
            <a:stCxn id="85" idx="2"/>
            <a:endCxn id="82" idx="2"/>
          </p:cNvCxnSpPr>
          <p:nvPr/>
        </p:nvCxnSpPr>
        <p:spPr>
          <a:xfrm>
            <a:off x="3001426" y="2088194"/>
            <a:ext cx="1809826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240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2452" y="208865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2177167"/>
            <a:ext cx="164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216435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341187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6" name="Elipse 95"/>
          <p:cNvSpPr>
            <a:spLocks noChangeAspect="1"/>
          </p:cNvSpPr>
          <p:nvPr/>
        </p:nvSpPr>
        <p:spPr>
          <a:xfrm>
            <a:off x="2461897" y="2359892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40066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209370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2182215"/>
            <a:ext cx="0" cy="30696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6" name="CuadroTexto 135"/>
          <p:cNvSpPr txBox="1"/>
          <p:nvPr/>
        </p:nvSpPr>
        <p:spPr>
          <a:xfrm>
            <a:off x="1262355" y="2162329"/>
            <a:ext cx="7723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http://</a:t>
            </a:r>
            <a:r>
              <a:rPr lang="es-ES" sz="600" dirty="0" smtClean="0"/>
              <a:t>PublicIP</a:t>
            </a:r>
            <a:r>
              <a:rPr lang="es-ES" sz="600" baseline="-25000" dirty="0" smtClean="0"/>
              <a:t>1</a:t>
            </a:r>
            <a:r>
              <a:rPr lang="es-ES" sz="600" dirty="0" smtClean="0"/>
              <a:t>:Port</a:t>
            </a:r>
            <a:r>
              <a:rPr lang="es-ES" sz="600" baseline="-25000" dirty="0" smtClean="0"/>
              <a:t>pub1</a:t>
            </a:r>
            <a:endParaRPr lang="es-ES" sz="600" baseline="-25000" dirty="0"/>
          </a:p>
        </p:txBody>
      </p:sp>
      <p:cxnSp>
        <p:nvCxnSpPr>
          <p:cNvPr id="139" name="Conector recto 138"/>
          <p:cNvCxnSpPr>
            <a:stCxn id="263" idx="3"/>
            <a:endCxn id="84" idx="2"/>
          </p:cNvCxnSpPr>
          <p:nvPr/>
        </p:nvCxnSpPr>
        <p:spPr>
          <a:xfrm flipV="1">
            <a:off x="1180002" y="2341187"/>
            <a:ext cx="1281895" cy="470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7" name="Rectángulo 186"/>
          <p:cNvSpPr/>
          <p:nvPr/>
        </p:nvSpPr>
        <p:spPr>
          <a:xfrm>
            <a:off x="2015750" y="1819409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9" name="Y 108"/>
          <p:cNvSpPr>
            <a:spLocks noChangeAspect="1"/>
          </p:cNvSpPr>
          <p:nvPr/>
        </p:nvSpPr>
        <p:spPr>
          <a:xfrm>
            <a:off x="2102856" y="2107404"/>
            <a:ext cx="577952" cy="576000"/>
          </a:xfrm>
          <a:prstGeom prst="flowChartSummingJunction">
            <a:avLst/>
          </a:prstGeom>
          <a:solidFill>
            <a:srgbClr val="00008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0" name="CuadroTexto 129"/>
          <p:cNvSpPr txBox="1"/>
          <p:nvPr/>
        </p:nvSpPr>
        <p:spPr>
          <a:xfrm>
            <a:off x="4388968" y="3048808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3</a:t>
            </a:r>
            <a:endParaRPr lang="es-ES" sz="600" baseline="-25000" dirty="0"/>
          </a:p>
        </p:txBody>
      </p:sp>
      <p:sp>
        <p:nvSpPr>
          <p:cNvPr id="131" name="CuadroTexto 130"/>
          <p:cNvSpPr txBox="1"/>
          <p:nvPr/>
        </p:nvSpPr>
        <p:spPr>
          <a:xfrm>
            <a:off x="4449380" y="2739635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32" name="CuadroTexto 131"/>
          <p:cNvSpPr txBox="1"/>
          <p:nvPr/>
        </p:nvSpPr>
        <p:spPr>
          <a:xfrm>
            <a:off x="4406073" y="3278647"/>
            <a:ext cx="40373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n-GB" sz="600" baseline="-25000" dirty="0" smtClean="0"/>
              <a:t>3</a:t>
            </a:r>
            <a:r>
              <a:rPr lang="es-ES" sz="600" dirty="0" smtClean="0"/>
              <a:t>: --</a:t>
            </a:r>
            <a:endParaRPr lang="es-ES" sz="600" dirty="0"/>
          </a:p>
        </p:txBody>
      </p:sp>
      <p:sp>
        <p:nvSpPr>
          <p:cNvPr id="144" name="CuadroTexto 143"/>
          <p:cNvSpPr txBox="1"/>
          <p:nvPr/>
        </p:nvSpPr>
        <p:spPr>
          <a:xfrm>
            <a:off x="4380927" y="2512036"/>
            <a:ext cx="365898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2</a:t>
            </a:r>
            <a:r>
              <a:rPr lang="es-ES_tradnl" sz="600" dirty="0" smtClean="0"/>
              <a:t>: 5002</a:t>
            </a:r>
            <a:endParaRPr lang="es-ES" sz="600" baseline="-25000" dirty="0"/>
          </a:p>
        </p:txBody>
      </p:sp>
      <p:sp>
        <p:nvSpPr>
          <p:cNvPr id="215" name="Rectángulo 214"/>
          <p:cNvSpPr/>
          <p:nvPr/>
        </p:nvSpPr>
        <p:spPr>
          <a:xfrm>
            <a:off x="4872898" y="2717628"/>
            <a:ext cx="577080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(hello-svc-np)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18" name="Conector recto 217"/>
          <p:cNvCxnSpPr>
            <a:stCxn id="217" idx="2"/>
            <a:endCxn id="79" idx="2"/>
          </p:cNvCxnSpPr>
          <p:nvPr/>
        </p:nvCxnSpPr>
        <p:spPr>
          <a:xfrm flipV="1">
            <a:off x="3962521" y="2635876"/>
            <a:ext cx="852911" cy="74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41" name="Conector recto 240"/>
          <p:cNvCxnSpPr>
            <a:stCxn id="240" idx="6"/>
            <a:endCxn id="244" idx="0"/>
          </p:cNvCxnSpPr>
          <p:nvPr/>
        </p:nvCxnSpPr>
        <p:spPr>
          <a:xfrm flipV="1">
            <a:off x="5503053" y="2734083"/>
            <a:ext cx="253740" cy="137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44" name="Arco 243"/>
          <p:cNvSpPr>
            <a:spLocks noChangeAspect="1"/>
          </p:cNvSpPr>
          <p:nvPr/>
        </p:nvSpPr>
        <p:spPr>
          <a:xfrm>
            <a:off x="5667820" y="273408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7" name="Arco 246"/>
          <p:cNvSpPr>
            <a:spLocks noChangeAspect="1"/>
          </p:cNvSpPr>
          <p:nvPr/>
        </p:nvSpPr>
        <p:spPr>
          <a:xfrm rot="10800000">
            <a:off x="5847766" y="342429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0" name="Elipse 249"/>
          <p:cNvSpPr>
            <a:spLocks noChangeAspect="1"/>
          </p:cNvSpPr>
          <p:nvPr/>
        </p:nvSpPr>
        <p:spPr>
          <a:xfrm>
            <a:off x="4781915" y="2748748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Elipse 250"/>
          <p:cNvSpPr>
            <a:spLocks noChangeAspect="1"/>
          </p:cNvSpPr>
          <p:nvPr/>
        </p:nvSpPr>
        <p:spPr>
          <a:xfrm>
            <a:off x="4780014" y="3139434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Elipse 251"/>
          <p:cNvSpPr>
            <a:spLocks noChangeAspect="1"/>
          </p:cNvSpPr>
          <p:nvPr/>
        </p:nvSpPr>
        <p:spPr>
          <a:xfrm>
            <a:off x="4780467" y="2596146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CuadroTexto 252"/>
          <p:cNvSpPr txBox="1"/>
          <p:nvPr/>
        </p:nvSpPr>
        <p:spPr>
          <a:xfrm>
            <a:off x="4449380" y="2193100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/>
              <a:t>1</a:t>
            </a:r>
          </a:p>
        </p:txBody>
      </p:sp>
      <p:sp>
        <p:nvSpPr>
          <p:cNvPr id="254" name="Elipse 253"/>
          <p:cNvSpPr>
            <a:spLocks noChangeAspect="1"/>
          </p:cNvSpPr>
          <p:nvPr/>
        </p:nvSpPr>
        <p:spPr>
          <a:xfrm>
            <a:off x="4781915" y="2202213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Elipse 254"/>
          <p:cNvSpPr>
            <a:spLocks noChangeAspect="1"/>
          </p:cNvSpPr>
          <p:nvPr/>
        </p:nvSpPr>
        <p:spPr>
          <a:xfrm>
            <a:off x="4781915" y="2051645"/>
            <a:ext cx="72653" cy="7309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CuadroTexto 255"/>
          <p:cNvSpPr txBox="1"/>
          <p:nvPr/>
        </p:nvSpPr>
        <p:spPr>
          <a:xfrm>
            <a:off x="4391493" y="1970923"/>
            <a:ext cx="15892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smtClean="0"/>
              <a:t>Port</a:t>
            </a:r>
            <a:r>
              <a:rPr lang="es-ES_tradnl" sz="600" baseline="-25000" dirty="0" smtClean="0"/>
              <a:t>1</a:t>
            </a:r>
            <a:endParaRPr lang="es-ES" sz="600" baseline="-25000" dirty="0"/>
          </a:p>
        </p:txBody>
      </p:sp>
      <p:sp>
        <p:nvSpPr>
          <p:cNvPr id="259" name="Rectángulo 258"/>
          <p:cNvSpPr/>
          <p:nvPr/>
        </p:nvSpPr>
        <p:spPr>
          <a:xfrm>
            <a:off x="2696200" y="2748747"/>
            <a:ext cx="1266321" cy="183207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57" name="Rectángulo 256"/>
          <p:cNvSpPr/>
          <p:nvPr/>
        </p:nvSpPr>
        <p:spPr>
          <a:xfrm>
            <a:off x="2823904" y="2890057"/>
            <a:ext cx="935838" cy="84553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21" name="Conector recto 220"/>
          <p:cNvCxnSpPr>
            <a:stCxn id="225" idx="0"/>
            <a:endCxn id="217" idx="0"/>
          </p:cNvCxnSpPr>
          <p:nvPr/>
        </p:nvCxnSpPr>
        <p:spPr>
          <a:xfrm flipV="1">
            <a:off x="3872386" y="2725591"/>
            <a:ext cx="1620" cy="55808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5" name="Arco 224"/>
          <p:cNvSpPr>
            <a:spLocks noChangeAspect="1"/>
          </p:cNvSpPr>
          <p:nvPr/>
        </p:nvSpPr>
        <p:spPr>
          <a:xfrm rot="5400000">
            <a:off x="3694898" y="319516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7" name="Conector recto 226"/>
          <p:cNvCxnSpPr>
            <a:stCxn id="261" idx="3"/>
            <a:endCxn id="225" idx="2"/>
          </p:cNvCxnSpPr>
          <p:nvPr/>
        </p:nvCxnSpPr>
        <p:spPr>
          <a:xfrm>
            <a:off x="3479832" y="3369505"/>
            <a:ext cx="304039" cy="314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0" name="CuadroTexto 259"/>
          <p:cNvSpPr txBox="1"/>
          <p:nvPr/>
        </p:nvSpPr>
        <p:spPr>
          <a:xfrm>
            <a:off x="2617682" y="3816549"/>
            <a:ext cx="129600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_tradnl" sz="600" dirty="0" err="1" smtClean="0">
                <a:latin typeface="Consolas"/>
                <a:cs typeface="Consolas"/>
              </a:rPr>
              <a:t>curl</a:t>
            </a:r>
            <a:r>
              <a:rPr lang="es-ES_tradnl" sz="600" dirty="0" smtClean="0">
                <a:latin typeface="Consolas"/>
                <a:cs typeface="Consolas"/>
              </a:rPr>
              <a:t> &lt;</a:t>
            </a:r>
            <a:r>
              <a:rPr lang="es-ES_tradnl" sz="600" dirty="0" err="1" smtClean="0">
                <a:latin typeface="Consolas"/>
                <a:cs typeface="Consolas"/>
              </a:rPr>
              <a:t>clusterIP</a:t>
            </a:r>
            <a:r>
              <a:rPr lang="es-ES_tradnl" sz="600" dirty="0" smtClean="0">
                <a:latin typeface="Consolas"/>
                <a:cs typeface="Consolas"/>
              </a:rPr>
              <a:t>&gt;:&lt;</a:t>
            </a:r>
            <a:r>
              <a:rPr lang="es-ES_tradnl" sz="600" dirty="0" err="1" smtClean="0">
                <a:latin typeface="Consolas"/>
                <a:cs typeface="Consolas"/>
              </a:rPr>
              <a:t>nodePort</a:t>
            </a:r>
            <a:r>
              <a:rPr lang="es-ES_tradnl" sz="600" dirty="0" smtClean="0">
                <a:latin typeface="Consolas"/>
                <a:cs typeface="Consolas"/>
              </a:rPr>
              <a:t>&gt;/</a:t>
            </a:r>
            <a:r>
              <a:rPr lang="es-ES_tradnl" sz="600" dirty="0" err="1" smtClean="0">
                <a:latin typeface="Consolas"/>
                <a:cs typeface="Consolas"/>
              </a:rPr>
              <a:t>hello</a:t>
            </a:r>
            <a:endParaRPr lang="es-ES" sz="600" baseline="-25000" dirty="0">
              <a:latin typeface="Consolas"/>
              <a:cs typeface="Consolas"/>
            </a:endParaRPr>
          </a:p>
        </p:txBody>
      </p:sp>
      <p:pic>
        <p:nvPicPr>
          <p:cNvPr id="261" name="Imagen 26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0728" y="3189505"/>
            <a:ext cx="359104" cy="360000"/>
          </a:xfrm>
          <a:prstGeom prst="rect">
            <a:avLst/>
          </a:prstGeom>
        </p:spPr>
      </p:pic>
      <p:pic>
        <p:nvPicPr>
          <p:cNvPr id="263" name="Imagen 26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02" y="2165896"/>
            <a:ext cx="360000" cy="360000"/>
          </a:xfrm>
          <a:prstGeom prst="rect">
            <a:avLst/>
          </a:prstGeom>
        </p:spPr>
      </p:pic>
      <p:sp>
        <p:nvSpPr>
          <p:cNvPr id="217" name="Arco 216"/>
          <p:cNvSpPr>
            <a:spLocks noChangeAspect="1"/>
          </p:cNvSpPr>
          <p:nvPr/>
        </p:nvSpPr>
        <p:spPr>
          <a:xfrm rot="16200000">
            <a:off x="3873547" y="2637076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4" name="Rectángulo redondeado 263"/>
          <p:cNvSpPr/>
          <p:nvPr/>
        </p:nvSpPr>
        <p:spPr>
          <a:xfrm>
            <a:off x="7640921" y="2358674"/>
            <a:ext cx="465053" cy="517020"/>
          </a:xfrm>
          <a:prstGeom prst="roundRect">
            <a:avLst>
              <a:gd name="adj" fmla="val 8040"/>
            </a:avLst>
          </a:prstGeom>
          <a:solidFill>
            <a:srgbClr val="00008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Docker Registry</a:t>
            </a:r>
            <a:endParaRPr lang="es-ES" sz="800" dirty="0">
              <a:solidFill>
                <a:schemeClr val="bg1"/>
              </a:solidFill>
            </a:endParaRPr>
          </a:p>
        </p:txBody>
      </p:sp>
      <p:cxnSp>
        <p:nvCxnSpPr>
          <p:cNvPr id="265" name="Conector recto 264"/>
          <p:cNvCxnSpPr>
            <a:endCxn id="264" idx="1"/>
          </p:cNvCxnSpPr>
          <p:nvPr/>
        </p:nvCxnSpPr>
        <p:spPr>
          <a:xfrm>
            <a:off x="6909960" y="2163896"/>
            <a:ext cx="730961" cy="453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8" name="Rectángulo redondeado 267"/>
          <p:cNvSpPr/>
          <p:nvPr/>
        </p:nvSpPr>
        <p:spPr>
          <a:xfrm>
            <a:off x="4056453" y="4754426"/>
            <a:ext cx="1043999" cy="238421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69" name="Rectángulo redondeado 268"/>
          <p:cNvSpPr/>
          <p:nvPr/>
        </p:nvSpPr>
        <p:spPr>
          <a:xfrm>
            <a:off x="5418731" y="4754426"/>
            <a:ext cx="886468" cy="238421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Deployment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70" name="Conector recto 269"/>
          <p:cNvCxnSpPr>
            <a:stCxn id="268" idx="0"/>
            <a:endCxn id="108" idx="2"/>
          </p:cNvCxnSpPr>
          <p:nvPr/>
        </p:nvCxnSpPr>
        <p:spPr>
          <a:xfrm flipV="1">
            <a:off x="4578453" y="3612157"/>
            <a:ext cx="554632" cy="11422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oval" w="sm" len="sm"/>
            <a:tail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8" name="Rectángulo redondeado 67"/>
          <p:cNvSpPr/>
          <p:nvPr/>
        </p:nvSpPr>
        <p:spPr>
          <a:xfrm>
            <a:off x="6134093" y="213094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>
            <a:off x="6218492" y="2373037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6165990" y="3117214"/>
            <a:ext cx="647999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6250389" y="3363326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213" name="Rectángulo 212"/>
          <p:cNvSpPr/>
          <p:nvPr/>
        </p:nvSpPr>
        <p:spPr>
          <a:xfrm>
            <a:off x="6253704" y="2665051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(hello-v1)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14" name="Rectángulo 213"/>
          <p:cNvSpPr/>
          <p:nvPr/>
        </p:nvSpPr>
        <p:spPr>
          <a:xfrm>
            <a:off x="6287927" y="3691074"/>
            <a:ext cx="397079" cy="123111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_tradnl" sz="800" dirty="0" smtClean="0">
                <a:solidFill>
                  <a:schemeClr val="tx1"/>
                </a:solidFill>
              </a:rPr>
              <a:t>(hello-v2)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577690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ot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247" idx="0"/>
            <a:endCxn id="41" idx="2"/>
          </p:cNvCxnSpPr>
          <p:nvPr/>
        </p:nvCxnSpPr>
        <p:spPr>
          <a:xfrm>
            <a:off x="5936739" y="3601325"/>
            <a:ext cx="312137" cy="459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717705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066863" y="3660297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5000</a:t>
            </a:r>
            <a:endParaRPr lang="es-ES" sz="600" dirty="0"/>
          </a:p>
        </p:txBody>
      </p:sp>
      <p:cxnSp>
        <p:nvCxnSpPr>
          <p:cNvPr id="275" name="Conector recto 274"/>
          <p:cNvCxnSpPr>
            <a:stCxn id="269" idx="0"/>
            <a:endCxn id="274" idx="2"/>
          </p:cNvCxnSpPr>
          <p:nvPr/>
        </p:nvCxnSpPr>
        <p:spPr>
          <a:xfrm flipV="1">
            <a:off x="5861965" y="4069372"/>
            <a:ext cx="585415" cy="68505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oval" w="sm" len="sm"/>
            <a:tail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671444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none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81" name="Rectángulo 280"/>
          <p:cNvSpPr/>
          <p:nvPr/>
        </p:nvSpPr>
        <p:spPr>
          <a:xfrm>
            <a:off x="994298" y="5293662"/>
            <a:ext cx="7111675" cy="9982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scheduling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step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by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step</a:t>
            </a:r>
            <a:endParaRPr lang="es-ES" sz="8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8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labs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/01-delivering-on-k8s/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hello-ns-sa.yaml</a:t>
            </a:r>
            <a:endParaRPr lang="de-DE" sz="800" b="1" dirty="0" smtClean="0">
              <a:solidFill>
                <a:srgbClr val="000000"/>
              </a:solidFill>
              <a:latin typeface="Monaco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8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labs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/01-delivering-on-k8s/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hello-deployment.yaml</a:t>
            </a:r>
            <a:endParaRPr lang="de-DE" sz="800" b="1" dirty="0" smtClean="0">
              <a:solidFill>
                <a:srgbClr val="000000"/>
              </a:solidFill>
              <a:latin typeface="Monaco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8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labs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/01-delivering-on-k8s/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hello-services.yaml</a:t>
            </a:r>
            <a:endParaRPr lang="de-DE" sz="800" b="1" dirty="0" smtClean="0">
              <a:solidFill>
                <a:srgbClr val="000000"/>
              </a:solidFill>
              <a:latin typeface="Monaco"/>
            </a:endParaRPr>
          </a:p>
          <a:p>
            <a:endParaRPr lang="es-ES" sz="8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##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scheduling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all</a:t>
            </a:r>
            <a:r>
              <a:rPr lang="es-ES" sz="800" i="1" dirty="0" smtClean="0">
                <a:solidFill>
                  <a:srgbClr val="008000"/>
                </a:solidFill>
                <a:latin typeface="Menlo-Regular"/>
              </a:rPr>
              <a:t> </a:t>
            </a:r>
            <a:r>
              <a:rPr lang="es-ES" sz="800" i="1" dirty="0" err="1" smtClean="0">
                <a:solidFill>
                  <a:srgbClr val="008000"/>
                </a:solidFill>
                <a:latin typeface="Menlo-Regular"/>
              </a:rPr>
              <a:t>together</a:t>
            </a:r>
            <a:endParaRPr lang="es-ES" sz="800" i="1" dirty="0" smtClean="0">
              <a:solidFill>
                <a:srgbClr val="008000"/>
              </a:solidFill>
              <a:latin typeface="Menlo-Regular"/>
            </a:endParaRPr>
          </a:p>
          <a:p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$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kubectl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apply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mr-IN" sz="800" dirty="0" smtClean="0">
                <a:solidFill>
                  <a:srgbClr val="000000"/>
                </a:solidFill>
                <a:latin typeface="Menlo-Regular"/>
              </a:rPr>
              <a:t>–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f 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labs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kube</a:t>
            </a:r>
            <a:r>
              <a:rPr lang="es-ES" sz="800" dirty="0" smtClean="0">
                <a:solidFill>
                  <a:srgbClr val="000000"/>
                </a:solidFill>
                <a:latin typeface="Menlo-Regular"/>
              </a:rPr>
              <a:t>/01-delivering-on-k8s/</a:t>
            </a:r>
            <a:r>
              <a:rPr lang="es-ES" sz="800" dirty="0" err="1" smtClean="0">
                <a:solidFill>
                  <a:srgbClr val="000000"/>
                </a:solidFill>
                <a:latin typeface="Menlo-Regular"/>
              </a:rPr>
              <a:t>hello-all.yaml</a:t>
            </a:r>
            <a:endParaRPr lang="de-DE" sz="800" b="1" dirty="0" smtClean="0">
              <a:solidFill>
                <a:srgbClr val="000000"/>
              </a:solidFill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778104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lipse 52"/>
          <p:cNvSpPr>
            <a:spLocks noChangeAspect="1"/>
          </p:cNvSpPr>
          <p:nvPr/>
        </p:nvSpPr>
        <p:spPr>
          <a:xfrm>
            <a:off x="4811252" y="287823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4815432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2" name="Elipse 81"/>
          <p:cNvSpPr>
            <a:spLocks noChangeAspect="1"/>
          </p:cNvSpPr>
          <p:nvPr/>
        </p:nvSpPr>
        <p:spPr>
          <a:xfrm>
            <a:off x="4811252" y="179211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4" name="Elipse 133"/>
          <p:cNvSpPr>
            <a:spLocks noChangeAspect="1"/>
          </p:cNvSpPr>
          <p:nvPr/>
        </p:nvSpPr>
        <p:spPr>
          <a:xfrm>
            <a:off x="4819612" y="247442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5" name="Elipse 134"/>
          <p:cNvSpPr>
            <a:spLocks noChangeAspect="1"/>
          </p:cNvSpPr>
          <p:nvPr/>
        </p:nvSpPr>
        <p:spPr>
          <a:xfrm>
            <a:off x="4815432" y="192841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86" name="Rectángulo 185"/>
          <p:cNvSpPr/>
          <p:nvPr/>
        </p:nvSpPr>
        <p:spPr>
          <a:xfrm>
            <a:off x="5391354" y="5243876"/>
            <a:ext cx="3498645" cy="81116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78" name="Elipse 77"/>
          <p:cNvSpPr>
            <a:spLocks noChangeAspect="1"/>
          </p:cNvSpPr>
          <p:nvPr/>
        </p:nvSpPr>
        <p:spPr>
          <a:xfrm>
            <a:off x="3456382" y="23381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99" name="Elipse 98"/>
          <p:cNvSpPr>
            <a:spLocks noChangeAspect="1"/>
          </p:cNvSpPr>
          <p:nvPr/>
        </p:nvSpPr>
        <p:spPr>
          <a:xfrm>
            <a:off x="3159064" y="24120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6" name="Elipse 15"/>
          <p:cNvSpPr>
            <a:spLocks noChangeAspect="1"/>
          </p:cNvSpPr>
          <p:nvPr/>
        </p:nvSpPr>
        <p:spPr>
          <a:xfrm>
            <a:off x="6216979" y="2302414"/>
            <a:ext cx="209094" cy="201335"/>
          </a:xfrm>
          <a:prstGeom prst="ellipse">
            <a:avLst/>
          </a:prstGeom>
          <a:solidFill>
            <a:schemeClr val="bg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2" name="Elipse 21"/>
          <p:cNvSpPr>
            <a:spLocks noChangeAspect="1"/>
          </p:cNvSpPr>
          <p:nvPr/>
        </p:nvSpPr>
        <p:spPr>
          <a:xfrm>
            <a:off x="6216979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6216979" y="2378358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388925" y="1420357"/>
            <a:ext cx="4785677" cy="32528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Amazon EC2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816207" y="1614864"/>
            <a:ext cx="4251284" cy="19049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08" name="Rectángulo redondeado 107"/>
          <p:cNvSpPr/>
          <p:nvPr/>
        </p:nvSpPr>
        <p:spPr>
          <a:xfrm>
            <a:off x="4661215" y="1699709"/>
            <a:ext cx="972000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1797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3" name="Elipse 22"/>
          <p:cNvSpPr>
            <a:spLocks noChangeAspect="1"/>
          </p:cNvSpPr>
          <p:nvPr/>
        </p:nvSpPr>
        <p:spPr>
          <a:xfrm>
            <a:off x="5293959" y="2335975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2" name="Elipse 41"/>
          <p:cNvSpPr>
            <a:spLocks noChangeAspect="1"/>
          </p:cNvSpPr>
          <p:nvPr/>
        </p:nvSpPr>
        <p:spPr>
          <a:xfrm>
            <a:off x="5293959" y="287287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4. </a:t>
            </a:r>
            <a:r>
              <a:rPr lang="es-ES" dirty="0" err="1"/>
              <a:t>Lab</a:t>
            </a:r>
            <a:r>
              <a:rPr lang="es-ES" dirty="0"/>
              <a:t> </a:t>
            </a:r>
            <a:r>
              <a:rPr lang="es-ES" dirty="0" smtClean="0"/>
              <a:t>02: </a:t>
            </a:r>
            <a:r>
              <a:rPr lang="en-US" dirty="0" smtClean="0"/>
              <a:t>Exposing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r>
              <a:rPr lang="es-ES" dirty="0" smtClean="0"/>
              <a:t> - </a:t>
            </a:r>
            <a:r>
              <a:rPr lang="en-GB" dirty="0" smtClean="0"/>
              <a:t>Ingress 1/4</a:t>
            </a:r>
            <a:endParaRPr lang="en-GB" dirty="0"/>
          </a:p>
        </p:txBody>
      </p:sp>
      <p:sp>
        <p:nvSpPr>
          <p:cNvPr id="7" name="Rectángulo 6"/>
          <p:cNvSpPr/>
          <p:nvPr/>
        </p:nvSpPr>
        <p:spPr>
          <a:xfrm>
            <a:off x="4815432" y="2337881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NodePort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15432" y="178901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LoadBalancer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15432" y="287688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5" name="Arco 24"/>
          <p:cNvSpPr>
            <a:spLocks noChangeAspect="1"/>
          </p:cNvSpPr>
          <p:nvPr/>
        </p:nvSpPr>
        <p:spPr>
          <a:xfrm>
            <a:off x="8597827" y="149012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Arco 25"/>
          <p:cNvSpPr>
            <a:spLocks noChangeAspect="1"/>
          </p:cNvSpPr>
          <p:nvPr/>
        </p:nvSpPr>
        <p:spPr>
          <a:xfrm rot="16200000">
            <a:off x="8342266" y="148764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Arco 26"/>
          <p:cNvSpPr>
            <a:spLocks noChangeAspect="1"/>
          </p:cNvSpPr>
          <p:nvPr/>
        </p:nvSpPr>
        <p:spPr>
          <a:xfrm rot="5400000">
            <a:off x="8597369" y="164252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Arco 27"/>
          <p:cNvSpPr>
            <a:spLocks noChangeAspect="1"/>
          </p:cNvSpPr>
          <p:nvPr/>
        </p:nvSpPr>
        <p:spPr>
          <a:xfrm rot="10800000">
            <a:off x="8342724" y="1640047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Arco 42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4" name="Conector recto 43"/>
          <p:cNvCxnSpPr>
            <a:stCxn id="45" idx="0"/>
            <a:endCxn id="43" idx="0"/>
          </p:cNvCxnSpPr>
          <p:nvPr/>
        </p:nvCxnSpPr>
        <p:spPr>
          <a:xfrm flipH="1" flipV="1">
            <a:off x="5854122" y="2570677"/>
            <a:ext cx="746" cy="3145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5" name="Arco 44"/>
          <p:cNvSpPr>
            <a:spLocks noChangeAspect="1"/>
          </p:cNvSpPr>
          <p:nvPr/>
        </p:nvSpPr>
        <p:spPr>
          <a:xfrm rot="5400000">
            <a:off x="5677380" y="279671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6" name="Conector recto 45"/>
          <p:cNvCxnSpPr>
            <a:stCxn id="42" idx="6"/>
            <a:endCxn id="45" idx="2"/>
          </p:cNvCxnSpPr>
          <p:nvPr/>
        </p:nvCxnSpPr>
        <p:spPr>
          <a:xfrm>
            <a:off x="5503053" y="2973546"/>
            <a:ext cx="263300" cy="6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4" name="Conector recto 53"/>
          <p:cNvCxnSpPr>
            <a:stCxn id="57" idx="2"/>
            <a:endCxn id="53" idx="2"/>
          </p:cNvCxnSpPr>
          <p:nvPr/>
        </p:nvCxnSpPr>
        <p:spPr>
          <a:xfrm flipV="1">
            <a:off x="4051493" y="2978900"/>
            <a:ext cx="759759" cy="23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7" name="Arco 56"/>
          <p:cNvSpPr>
            <a:spLocks noChangeAspect="1"/>
          </p:cNvSpPr>
          <p:nvPr/>
        </p:nvSpPr>
        <p:spPr>
          <a:xfrm rot="16200000">
            <a:off x="3962519" y="29816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Rectángulo redondeado 67"/>
          <p:cNvSpPr/>
          <p:nvPr/>
        </p:nvSpPr>
        <p:spPr>
          <a:xfrm>
            <a:off x="6134093" y="1933862"/>
            <a:ext cx="63003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>
            <a:off x="6218492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13" name="Conector recto 12"/>
          <p:cNvCxnSpPr>
            <a:stCxn id="19" idx="6"/>
            <a:endCxn id="113" idx="0"/>
          </p:cNvCxnSpPr>
          <p:nvPr/>
        </p:nvCxnSpPr>
        <p:spPr>
          <a:xfrm flipV="1">
            <a:off x="5503053" y="1896618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43" idx="2"/>
            <a:endCxn id="41" idx="2"/>
          </p:cNvCxnSpPr>
          <p:nvPr/>
        </p:nvCxnSpPr>
        <p:spPr>
          <a:xfrm flipV="1">
            <a:off x="5942637" y="2479026"/>
            <a:ext cx="274342" cy="267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6" name="CuadroTexto 65"/>
          <p:cNvSpPr txBox="1"/>
          <p:nvPr/>
        </p:nvSpPr>
        <p:spPr>
          <a:xfrm>
            <a:off x="6034966" y="2503859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8080</a:t>
            </a:r>
            <a:endParaRPr lang="es-ES" sz="600" dirty="0"/>
          </a:p>
        </p:txBody>
      </p:sp>
      <p:cxnSp>
        <p:nvCxnSpPr>
          <p:cNvPr id="80" name="Conector recto 79"/>
          <p:cNvCxnSpPr>
            <a:stCxn id="78" idx="6"/>
            <a:endCxn id="79" idx="2"/>
          </p:cNvCxnSpPr>
          <p:nvPr/>
        </p:nvCxnSpPr>
        <p:spPr>
          <a:xfrm flipV="1">
            <a:off x="3665476" y="2438794"/>
            <a:ext cx="1149956" cy="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3" name="Conector recto 82"/>
          <p:cNvCxnSpPr>
            <a:stCxn id="85" idx="2"/>
            <a:endCxn id="82" idx="2"/>
          </p:cNvCxnSpPr>
          <p:nvPr/>
        </p:nvCxnSpPr>
        <p:spPr>
          <a:xfrm>
            <a:off x="3005617" y="1891112"/>
            <a:ext cx="1805635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4" name="Elipse 83"/>
          <p:cNvSpPr>
            <a:spLocks noChangeAspect="1"/>
          </p:cNvSpPr>
          <p:nvPr/>
        </p:nvSpPr>
        <p:spPr>
          <a:xfrm>
            <a:off x="2461897" y="204343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5" name="Arco 84"/>
          <p:cNvSpPr>
            <a:spLocks noChangeAspect="1"/>
          </p:cNvSpPr>
          <p:nvPr/>
        </p:nvSpPr>
        <p:spPr>
          <a:xfrm rot="16200000">
            <a:off x="2916643" y="189157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6" name="Conector recto 85"/>
          <p:cNvCxnSpPr>
            <a:stCxn id="87" idx="0"/>
            <a:endCxn id="85" idx="0"/>
          </p:cNvCxnSpPr>
          <p:nvPr/>
        </p:nvCxnSpPr>
        <p:spPr>
          <a:xfrm flipV="1">
            <a:off x="2912747" y="1980085"/>
            <a:ext cx="4355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7" name="Arco 86"/>
          <p:cNvSpPr>
            <a:spLocks noChangeAspect="1"/>
          </p:cNvSpPr>
          <p:nvPr/>
        </p:nvSpPr>
        <p:spPr>
          <a:xfrm rot="5400000">
            <a:off x="2735259" y="196727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8" name="Conector recto 87"/>
          <p:cNvCxnSpPr>
            <a:stCxn id="84" idx="6"/>
            <a:endCxn id="87" idx="2"/>
          </p:cNvCxnSpPr>
          <p:nvPr/>
        </p:nvCxnSpPr>
        <p:spPr>
          <a:xfrm>
            <a:off x="2670991" y="2144105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6" name="Elipse 95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cxnSp>
        <p:nvCxnSpPr>
          <p:cNvPr id="37" name="Conector recto 36"/>
          <p:cNvCxnSpPr>
            <a:stCxn id="23" idx="6"/>
            <a:endCxn id="22" idx="2"/>
          </p:cNvCxnSpPr>
          <p:nvPr/>
        </p:nvCxnSpPr>
        <p:spPr>
          <a:xfrm>
            <a:off x="5503053" y="2436643"/>
            <a:ext cx="713926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2" name="Arco 111"/>
          <p:cNvSpPr>
            <a:spLocks noChangeAspect="1"/>
          </p:cNvSpPr>
          <p:nvPr/>
        </p:nvSpPr>
        <p:spPr>
          <a:xfrm rot="10800000">
            <a:off x="5845766" y="222453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Arco 112"/>
          <p:cNvSpPr>
            <a:spLocks noChangeAspect="1"/>
          </p:cNvSpPr>
          <p:nvPr/>
        </p:nvSpPr>
        <p:spPr>
          <a:xfrm>
            <a:off x="5667820" y="189661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113" idx="2"/>
            <a:endCxn id="112" idx="2"/>
          </p:cNvCxnSpPr>
          <p:nvPr/>
        </p:nvCxnSpPr>
        <p:spPr>
          <a:xfrm>
            <a:off x="5845766" y="1985133"/>
            <a:ext cx="0" cy="32791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8" name="Conector recto 117"/>
          <p:cNvCxnSpPr>
            <a:stCxn id="112" idx="0"/>
            <a:endCxn id="16" idx="2"/>
          </p:cNvCxnSpPr>
          <p:nvPr/>
        </p:nvCxnSpPr>
        <p:spPr>
          <a:xfrm>
            <a:off x="5934739" y="2401563"/>
            <a:ext cx="282240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1" name="CuadroTexto 90"/>
          <p:cNvSpPr txBox="1"/>
          <p:nvPr/>
        </p:nvSpPr>
        <p:spPr>
          <a:xfrm>
            <a:off x="4467745" y="2086523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1</a:t>
            </a:r>
            <a:endParaRPr lang="es-ES" sz="600" baseline="-25000" dirty="0"/>
          </a:p>
        </p:txBody>
      </p:sp>
      <p:sp>
        <p:nvSpPr>
          <p:cNvPr id="128" name="CuadroTexto 127"/>
          <p:cNvSpPr txBox="1"/>
          <p:nvPr/>
        </p:nvSpPr>
        <p:spPr>
          <a:xfrm>
            <a:off x="4392006" y="1783916"/>
            <a:ext cx="450657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1</a:t>
            </a:r>
            <a:r>
              <a:rPr lang="es-ES" sz="600" dirty="0" smtClean="0"/>
              <a:t>: 81, CIP</a:t>
            </a:r>
            <a:r>
              <a:rPr lang="es-ES" sz="600" baseline="-25000" dirty="0" smtClean="0"/>
              <a:t>1</a:t>
            </a:r>
            <a:endParaRPr lang="es-ES" sz="600" baseline="-25000" dirty="0"/>
          </a:p>
        </p:txBody>
      </p:sp>
      <p:sp>
        <p:nvSpPr>
          <p:cNvPr id="130" name="CuadroTexto 129"/>
          <p:cNvSpPr txBox="1"/>
          <p:nvPr/>
        </p:nvSpPr>
        <p:spPr>
          <a:xfrm>
            <a:off x="4387454" y="2826711"/>
            <a:ext cx="450657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3</a:t>
            </a:r>
            <a:r>
              <a:rPr lang="es-ES" sz="600" dirty="0" smtClean="0"/>
              <a:t>: 83, CIP</a:t>
            </a:r>
            <a:r>
              <a:rPr lang="es-ES" sz="600" baseline="-25000" dirty="0" smtClean="0"/>
              <a:t>3</a:t>
            </a:r>
            <a:endParaRPr lang="es-ES" sz="600" baseline="-25000" dirty="0"/>
          </a:p>
        </p:txBody>
      </p:sp>
      <p:sp>
        <p:nvSpPr>
          <p:cNvPr id="131" name="CuadroTexto 130"/>
          <p:cNvSpPr txBox="1"/>
          <p:nvPr/>
        </p:nvSpPr>
        <p:spPr>
          <a:xfrm>
            <a:off x="4474171" y="2634860"/>
            <a:ext cx="31863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s-ES" sz="600" baseline="-25000" dirty="0" smtClean="0"/>
              <a:t>2</a:t>
            </a:r>
            <a:endParaRPr lang="es-ES" sz="600" baseline="-25000" dirty="0"/>
          </a:p>
        </p:txBody>
      </p:sp>
      <p:sp>
        <p:nvSpPr>
          <p:cNvPr id="132" name="CuadroTexto 131"/>
          <p:cNvSpPr txBox="1"/>
          <p:nvPr/>
        </p:nvSpPr>
        <p:spPr>
          <a:xfrm>
            <a:off x="4431219" y="3169576"/>
            <a:ext cx="40373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nodePort</a:t>
            </a:r>
            <a:r>
              <a:rPr lang="en-GB" sz="600" baseline="-25000" dirty="0" smtClean="0"/>
              <a:t>3</a:t>
            </a:r>
            <a:r>
              <a:rPr lang="es-ES" sz="600" dirty="0" smtClean="0"/>
              <a:t>: --</a:t>
            </a:r>
            <a:endParaRPr lang="es-ES" sz="600" dirty="0"/>
          </a:p>
        </p:txBody>
      </p:sp>
      <p:sp>
        <p:nvSpPr>
          <p:cNvPr id="136" name="CuadroTexto 135"/>
          <p:cNvSpPr txBox="1"/>
          <p:nvPr/>
        </p:nvSpPr>
        <p:spPr>
          <a:xfrm>
            <a:off x="994995" y="1965247"/>
            <a:ext cx="77237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http://</a:t>
            </a:r>
            <a:r>
              <a:rPr lang="es-ES" sz="600" dirty="0" smtClean="0"/>
              <a:t>PublicIP</a:t>
            </a:r>
            <a:r>
              <a:rPr lang="es-ES" sz="600" baseline="-25000" dirty="0" smtClean="0"/>
              <a:t>1</a:t>
            </a:r>
            <a:r>
              <a:rPr lang="es-ES" sz="600" dirty="0" smtClean="0"/>
              <a:t>:Port</a:t>
            </a:r>
            <a:r>
              <a:rPr lang="es-ES" sz="600" baseline="-25000" dirty="0" smtClean="0"/>
              <a:t>pub1</a:t>
            </a:r>
            <a:endParaRPr lang="es-ES" sz="600" baseline="-25000" dirty="0"/>
          </a:p>
        </p:txBody>
      </p:sp>
      <p:cxnSp>
        <p:nvCxnSpPr>
          <p:cNvPr id="139" name="Conector recto 138"/>
          <p:cNvCxnSpPr>
            <a:endCxn id="84" idx="2"/>
          </p:cNvCxnSpPr>
          <p:nvPr/>
        </p:nvCxnSpPr>
        <p:spPr>
          <a:xfrm>
            <a:off x="994995" y="2144105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4" name="CuadroTexto 143"/>
          <p:cNvSpPr txBox="1"/>
          <p:nvPr/>
        </p:nvSpPr>
        <p:spPr>
          <a:xfrm>
            <a:off x="4392134" y="2319726"/>
            <a:ext cx="450657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/>
              <a:t>Port</a:t>
            </a:r>
            <a:r>
              <a:rPr lang="en-GB" sz="600" baseline="-25000" dirty="0" smtClean="0"/>
              <a:t>2</a:t>
            </a:r>
            <a:r>
              <a:rPr lang="es-ES" sz="600" dirty="0" smtClean="0"/>
              <a:t>: 82, CIP</a:t>
            </a:r>
            <a:r>
              <a:rPr lang="es-ES" sz="600" baseline="-25000" dirty="0"/>
              <a:t>2</a:t>
            </a:r>
          </a:p>
        </p:txBody>
      </p:sp>
      <p:sp>
        <p:nvSpPr>
          <p:cNvPr id="152" name="Rectángulo 151"/>
          <p:cNvSpPr/>
          <p:nvPr/>
        </p:nvSpPr>
        <p:spPr>
          <a:xfrm>
            <a:off x="6437562" y="5744517"/>
            <a:ext cx="1470522" cy="165036"/>
          </a:xfrm>
          <a:prstGeom prst="rect">
            <a:avLst/>
          </a:prstGeom>
          <a:solidFill>
            <a:srgbClr val="FD8008"/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s-ES" sz="600" dirty="0" err="1" smtClean="0">
                <a:latin typeface="Consolas"/>
                <a:cs typeface="Consolas"/>
              </a:rPr>
              <a:t>spec.clusterIp:spec.ports</a:t>
            </a:r>
            <a:r>
              <a:rPr lang="es-ES" sz="600" dirty="0" smtClean="0">
                <a:latin typeface="Consolas"/>
                <a:cs typeface="Consolas"/>
              </a:rPr>
              <a:t>[*].</a:t>
            </a:r>
            <a:r>
              <a:rPr lang="es-ES" sz="600" dirty="0" err="1" smtClean="0">
                <a:latin typeface="Consolas"/>
                <a:cs typeface="Consolas"/>
              </a:rPr>
              <a:t>port</a:t>
            </a:r>
            <a:endParaRPr lang="es-ES" sz="600" dirty="0">
              <a:latin typeface="Consolas"/>
              <a:cs typeface="Consolas"/>
            </a:endParaRPr>
          </a:p>
        </p:txBody>
      </p:sp>
      <p:sp>
        <p:nvSpPr>
          <p:cNvPr id="153" name="Rectángulo 152"/>
          <p:cNvSpPr/>
          <p:nvPr/>
        </p:nvSpPr>
        <p:spPr>
          <a:xfrm>
            <a:off x="6478531" y="5551067"/>
            <a:ext cx="1384135" cy="165036"/>
          </a:xfrm>
          <a:prstGeom prst="rect">
            <a:avLst/>
          </a:prstGeom>
          <a:solidFill>
            <a:srgbClr val="FD8008"/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s-ES" sz="600" dirty="0">
                <a:latin typeface="Consolas"/>
                <a:cs typeface="Consolas"/>
              </a:rPr>
              <a:t>&lt;</a:t>
            </a:r>
            <a:r>
              <a:rPr lang="es-ES" sz="600" dirty="0" err="1">
                <a:latin typeface="Consolas"/>
                <a:cs typeface="Consolas"/>
              </a:rPr>
              <a:t>NodeIP</a:t>
            </a:r>
            <a:r>
              <a:rPr lang="es-ES" sz="600" dirty="0">
                <a:latin typeface="Consolas"/>
                <a:cs typeface="Consolas"/>
              </a:rPr>
              <a:t>&gt;:</a:t>
            </a:r>
            <a:r>
              <a:rPr lang="es-ES" sz="600" dirty="0" err="1">
                <a:latin typeface="Consolas"/>
                <a:cs typeface="Consolas"/>
              </a:rPr>
              <a:t>spec.ports</a:t>
            </a:r>
            <a:r>
              <a:rPr lang="es-ES" sz="600" dirty="0">
                <a:latin typeface="Consolas"/>
                <a:cs typeface="Consolas"/>
              </a:rPr>
              <a:t>[*].</a:t>
            </a:r>
            <a:r>
              <a:rPr lang="es-ES" sz="600" dirty="0" err="1">
                <a:latin typeface="Consolas"/>
                <a:cs typeface="Consolas"/>
              </a:rPr>
              <a:t>nodePort</a:t>
            </a:r>
            <a:endParaRPr lang="es-ES" sz="600" dirty="0">
              <a:latin typeface="Consolas"/>
              <a:cs typeface="Consolas"/>
            </a:endParaRPr>
          </a:p>
        </p:txBody>
      </p:sp>
      <p:sp>
        <p:nvSpPr>
          <p:cNvPr id="154" name="Rectángulo 153"/>
          <p:cNvSpPr/>
          <p:nvPr/>
        </p:nvSpPr>
        <p:spPr>
          <a:xfrm>
            <a:off x="6355622" y="5357618"/>
            <a:ext cx="1637960" cy="165036"/>
          </a:xfrm>
          <a:prstGeom prst="rect">
            <a:avLst/>
          </a:prstGeom>
          <a:solidFill>
            <a:srgbClr val="FD8008"/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s-ES" sz="600" dirty="0" err="1">
                <a:latin typeface="Consolas"/>
                <a:cs typeface="Consolas"/>
              </a:rPr>
              <a:t>spec.loadBalancerIp:spec.pops</a:t>
            </a:r>
            <a:r>
              <a:rPr lang="es-ES" sz="600" dirty="0">
                <a:latin typeface="Consolas"/>
                <a:cs typeface="Consolas"/>
              </a:rPr>
              <a:t>[*].</a:t>
            </a:r>
            <a:r>
              <a:rPr lang="es-ES" sz="600" dirty="0" err="1">
                <a:latin typeface="Consolas"/>
                <a:cs typeface="Consolas"/>
              </a:rPr>
              <a:t>port</a:t>
            </a:r>
            <a:endParaRPr lang="es-ES" sz="600" dirty="0">
              <a:latin typeface="Consolas"/>
              <a:cs typeface="Consolas"/>
            </a:endParaRPr>
          </a:p>
        </p:txBody>
      </p:sp>
      <p:cxnSp>
        <p:nvCxnSpPr>
          <p:cNvPr id="156" name="Conector curvado 155"/>
          <p:cNvCxnSpPr>
            <a:stCxn id="152" idx="1"/>
            <a:endCxn id="153" idx="1"/>
          </p:cNvCxnSpPr>
          <p:nvPr/>
        </p:nvCxnSpPr>
        <p:spPr>
          <a:xfrm rot="10800000" flipH="1">
            <a:off x="6437561" y="5633585"/>
            <a:ext cx="40969" cy="193450"/>
          </a:xfrm>
          <a:prstGeom prst="curvedConnector3">
            <a:avLst>
              <a:gd name="adj1" fmla="val -557983"/>
            </a:avLst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8" name="Conector curvado 157"/>
          <p:cNvCxnSpPr>
            <a:stCxn id="153" idx="1"/>
            <a:endCxn id="154" idx="1"/>
          </p:cNvCxnSpPr>
          <p:nvPr/>
        </p:nvCxnSpPr>
        <p:spPr>
          <a:xfrm rot="10800000">
            <a:off x="6355623" y="5440137"/>
            <a:ext cx="122909" cy="193449"/>
          </a:xfrm>
          <a:prstGeom prst="curvedConnector3">
            <a:avLst>
              <a:gd name="adj1" fmla="val 285991"/>
            </a:avLst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1" name="Conector recto 160"/>
          <p:cNvCxnSpPr>
            <a:stCxn id="154" idx="1"/>
          </p:cNvCxnSpPr>
          <p:nvPr/>
        </p:nvCxnSpPr>
        <p:spPr>
          <a:xfrm flipH="1">
            <a:off x="6023712" y="5440136"/>
            <a:ext cx="331910" cy="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4" name="Conector recto 163"/>
          <p:cNvCxnSpPr>
            <a:endCxn id="152" idx="3"/>
          </p:cNvCxnSpPr>
          <p:nvPr/>
        </p:nvCxnSpPr>
        <p:spPr>
          <a:xfrm flipH="1">
            <a:off x="7908084" y="5818243"/>
            <a:ext cx="359179" cy="879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6" name="Rectángulo redondeado 165"/>
          <p:cNvSpPr/>
          <p:nvPr/>
        </p:nvSpPr>
        <p:spPr>
          <a:xfrm>
            <a:off x="5486659" y="5345168"/>
            <a:ext cx="537053" cy="576000"/>
          </a:xfrm>
          <a:prstGeom prst="roundRect">
            <a:avLst>
              <a:gd name="adj" fmla="val 8040"/>
            </a:avLst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External</a:t>
            </a:r>
            <a:r>
              <a:rPr lang="es-ES" sz="800" dirty="0" smtClean="0">
                <a:solidFill>
                  <a:schemeClr val="bg1"/>
                </a:solidFill>
              </a:rPr>
              <a:t> Network</a:t>
            </a:r>
            <a:endParaRPr lang="es-ES" sz="800" dirty="0">
              <a:solidFill>
                <a:schemeClr val="bg1"/>
              </a:solidFill>
            </a:endParaRPr>
          </a:p>
        </p:txBody>
      </p:sp>
      <p:sp>
        <p:nvSpPr>
          <p:cNvPr id="167" name="Rectángulo redondeado 166"/>
          <p:cNvSpPr/>
          <p:nvPr/>
        </p:nvSpPr>
        <p:spPr>
          <a:xfrm>
            <a:off x="8267263" y="5333553"/>
            <a:ext cx="537053" cy="576000"/>
          </a:xfrm>
          <a:prstGeom prst="roundRect">
            <a:avLst>
              <a:gd name="adj" fmla="val 8040"/>
            </a:avLst>
          </a:prstGeom>
          <a:solidFill>
            <a:schemeClr val="tx1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Internal Network (</a:t>
            </a:r>
            <a:r>
              <a:rPr lang="en-GB" sz="800" dirty="0" smtClean="0">
                <a:solidFill>
                  <a:schemeClr val="bg1"/>
                </a:solidFill>
              </a:rPr>
              <a:t>Backend</a:t>
            </a:r>
            <a:r>
              <a:rPr lang="en-US" sz="800" dirty="0" smtClean="0">
                <a:solidFill>
                  <a:schemeClr val="bg1"/>
                </a:solidFill>
              </a:rPr>
              <a:t>)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68" name="Imagen 16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23" y="4855845"/>
            <a:ext cx="4861983" cy="13588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2" name="Rectángulo 171"/>
          <p:cNvSpPr/>
          <p:nvPr/>
        </p:nvSpPr>
        <p:spPr>
          <a:xfrm>
            <a:off x="2829064" y="3565549"/>
            <a:ext cx="4251284" cy="102569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4" name="Elipse 63"/>
          <p:cNvSpPr>
            <a:spLocks noChangeAspect="1"/>
          </p:cNvSpPr>
          <p:nvPr/>
        </p:nvSpPr>
        <p:spPr>
          <a:xfrm>
            <a:off x="5848249" y="407110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5765363" y="3662789"/>
            <a:ext cx="63003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5849762" y="3908901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5666236" y="4205872"/>
            <a:ext cx="15599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/>
              <a:t>8080</a:t>
            </a:r>
            <a:endParaRPr lang="es-ES" sz="600" dirty="0"/>
          </a:p>
        </p:txBody>
      </p:sp>
      <p:cxnSp>
        <p:nvCxnSpPr>
          <p:cNvPr id="62" name="Conector recto 61"/>
          <p:cNvCxnSpPr>
            <a:stCxn id="60" idx="0"/>
            <a:endCxn id="64" idx="2"/>
          </p:cNvCxnSpPr>
          <p:nvPr/>
        </p:nvCxnSpPr>
        <p:spPr>
          <a:xfrm>
            <a:off x="4051034" y="4171772"/>
            <a:ext cx="1797215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tail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8" name="Conector recto 57"/>
          <p:cNvCxnSpPr>
            <a:stCxn id="60" idx="2"/>
            <a:endCxn id="57" idx="0"/>
          </p:cNvCxnSpPr>
          <p:nvPr/>
        </p:nvCxnSpPr>
        <p:spPr>
          <a:xfrm flipV="1">
            <a:off x="3962061" y="3070186"/>
            <a:ext cx="917" cy="101307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0" name="Arco 59"/>
          <p:cNvSpPr>
            <a:spLocks noChangeAspect="1"/>
          </p:cNvSpPr>
          <p:nvPr/>
        </p:nvSpPr>
        <p:spPr>
          <a:xfrm rot="10800000">
            <a:off x="3962061" y="399474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5" name="Conector recto 174"/>
          <p:cNvCxnSpPr>
            <a:stCxn id="176" idx="2"/>
            <a:endCxn id="135" idx="2"/>
          </p:cNvCxnSpPr>
          <p:nvPr/>
        </p:nvCxnSpPr>
        <p:spPr>
          <a:xfrm flipV="1">
            <a:off x="4051034" y="2029080"/>
            <a:ext cx="764398" cy="106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6" name="Arco 175"/>
          <p:cNvSpPr>
            <a:spLocks noChangeAspect="1"/>
          </p:cNvSpPr>
          <p:nvPr/>
        </p:nvSpPr>
        <p:spPr>
          <a:xfrm rot="16200000">
            <a:off x="3962060" y="203060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7" name="Conector recto 176"/>
          <p:cNvCxnSpPr>
            <a:endCxn id="176" idx="0"/>
          </p:cNvCxnSpPr>
          <p:nvPr/>
        </p:nvCxnSpPr>
        <p:spPr>
          <a:xfrm flipV="1">
            <a:off x="3961602" y="2119116"/>
            <a:ext cx="917" cy="102945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3" name="Conector recto 182"/>
          <p:cNvCxnSpPr>
            <a:stCxn id="184" idx="2"/>
            <a:endCxn id="134" idx="2"/>
          </p:cNvCxnSpPr>
          <p:nvPr/>
        </p:nvCxnSpPr>
        <p:spPr>
          <a:xfrm flipV="1">
            <a:off x="4055214" y="2575089"/>
            <a:ext cx="764398" cy="56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4" name="Arco 183"/>
          <p:cNvSpPr>
            <a:spLocks noChangeAspect="1"/>
          </p:cNvSpPr>
          <p:nvPr/>
        </p:nvSpPr>
        <p:spPr>
          <a:xfrm rot="16200000">
            <a:off x="3966240" y="258121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7" name="Rectángulo 186"/>
          <p:cNvSpPr/>
          <p:nvPr/>
        </p:nvSpPr>
        <p:spPr>
          <a:xfrm>
            <a:off x="2015750" y="1622327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95" name="Arco 194"/>
          <p:cNvSpPr>
            <a:spLocks noChangeAspect="1"/>
          </p:cNvSpPr>
          <p:nvPr/>
        </p:nvSpPr>
        <p:spPr>
          <a:xfrm rot="16200000">
            <a:off x="4180471" y="297838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6" name="Conector recto 195"/>
          <p:cNvCxnSpPr>
            <a:endCxn id="195" idx="0"/>
          </p:cNvCxnSpPr>
          <p:nvPr/>
        </p:nvCxnSpPr>
        <p:spPr>
          <a:xfrm flipV="1">
            <a:off x="4179554" y="3066900"/>
            <a:ext cx="1376" cy="49864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  <a:head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8" name="Arco 197"/>
          <p:cNvSpPr>
            <a:spLocks noChangeAspect="1"/>
          </p:cNvSpPr>
          <p:nvPr/>
        </p:nvSpPr>
        <p:spPr>
          <a:xfrm rot="16200000">
            <a:off x="4180012" y="2027315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9" name="Conector recto 198"/>
          <p:cNvCxnSpPr>
            <a:endCxn id="198" idx="0"/>
          </p:cNvCxnSpPr>
          <p:nvPr/>
        </p:nvCxnSpPr>
        <p:spPr>
          <a:xfrm flipV="1">
            <a:off x="4179554" y="2115830"/>
            <a:ext cx="917" cy="102945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00" name="Arco 199"/>
          <p:cNvSpPr>
            <a:spLocks noChangeAspect="1"/>
          </p:cNvSpPr>
          <p:nvPr/>
        </p:nvSpPr>
        <p:spPr>
          <a:xfrm rot="16200000">
            <a:off x="4184192" y="257792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2" name="Elipse 201"/>
          <p:cNvSpPr>
            <a:spLocks noChangeAspect="1"/>
          </p:cNvSpPr>
          <p:nvPr/>
        </p:nvSpPr>
        <p:spPr>
          <a:xfrm>
            <a:off x="3159064" y="24120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rgbClr val="3399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rgbClr val="339900"/>
              </a:solidFill>
            </a:endParaRPr>
          </a:p>
        </p:txBody>
      </p:sp>
      <p:sp>
        <p:nvSpPr>
          <p:cNvPr id="203" name="Rectángulo 202"/>
          <p:cNvSpPr/>
          <p:nvPr/>
        </p:nvSpPr>
        <p:spPr>
          <a:xfrm>
            <a:off x="3159064" y="2157631"/>
            <a:ext cx="506662" cy="470580"/>
          </a:xfrm>
          <a:prstGeom prst="rect">
            <a:avLst/>
          </a:prstGeom>
          <a:solidFill>
            <a:srgbClr val="339900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Ingress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n-GB" sz="800" dirty="0" smtClean="0">
                <a:solidFill>
                  <a:schemeClr val="tx1"/>
                </a:solidFill>
              </a:rPr>
              <a:t>Controller</a:t>
            </a:r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204" name="Conector recto 203"/>
          <p:cNvCxnSpPr>
            <a:endCxn id="207" idx="0"/>
          </p:cNvCxnSpPr>
          <p:nvPr/>
        </p:nvCxnSpPr>
        <p:spPr>
          <a:xfrm>
            <a:off x="2670991" y="2263478"/>
            <a:ext cx="158073" cy="17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339900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5" name="Conector recto 204"/>
          <p:cNvCxnSpPr>
            <a:stCxn id="208" idx="0"/>
            <a:endCxn id="202" idx="2"/>
          </p:cNvCxnSpPr>
          <p:nvPr/>
        </p:nvCxnSpPr>
        <p:spPr>
          <a:xfrm>
            <a:off x="3003468" y="2510453"/>
            <a:ext cx="155596" cy="227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3399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6" name="Conector recto 205"/>
          <p:cNvCxnSpPr>
            <a:stCxn id="207" idx="2"/>
            <a:endCxn id="208" idx="2"/>
          </p:cNvCxnSpPr>
          <p:nvPr/>
        </p:nvCxnSpPr>
        <p:spPr>
          <a:xfrm flipH="1">
            <a:off x="2914495" y="2353721"/>
            <a:ext cx="3542" cy="6821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3399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07" name="Arco 206"/>
          <p:cNvSpPr>
            <a:spLocks noChangeAspect="1"/>
          </p:cNvSpPr>
          <p:nvPr/>
        </p:nvSpPr>
        <p:spPr>
          <a:xfrm>
            <a:off x="2740091" y="2265206"/>
            <a:ext cx="177946" cy="177029"/>
          </a:xfrm>
          <a:prstGeom prst="arc">
            <a:avLst/>
          </a:prstGeom>
          <a:noFill/>
          <a:ln w="3175" cap="rnd" cmpd="sng">
            <a:solidFill>
              <a:srgbClr val="3399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sp>
        <p:nvSpPr>
          <p:cNvPr id="208" name="Arco 207"/>
          <p:cNvSpPr>
            <a:spLocks noChangeAspect="1"/>
          </p:cNvSpPr>
          <p:nvPr/>
        </p:nvSpPr>
        <p:spPr>
          <a:xfrm rot="10800000">
            <a:off x="2914495" y="2333424"/>
            <a:ext cx="177946" cy="177029"/>
          </a:xfrm>
          <a:prstGeom prst="arc">
            <a:avLst/>
          </a:prstGeom>
          <a:noFill/>
          <a:ln w="3175" cap="rnd" cmpd="sng">
            <a:solidFill>
              <a:srgbClr val="3399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sp>
        <p:nvSpPr>
          <p:cNvPr id="209" name="CuadroTexto 208"/>
          <p:cNvSpPr txBox="1"/>
          <p:nvPr/>
        </p:nvSpPr>
        <p:spPr>
          <a:xfrm>
            <a:off x="994995" y="2375771"/>
            <a:ext cx="746373" cy="9233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GB" sz="600" dirty="0" smtClean="0">
                <a:solidFill>
                  <a:srgbClr val="339900"/>
                </a:solidFill>
              </a:rPr>
              <a:t>http://</a:t>
            </a:r>
            <a:r>
              <a:rPr lang="es-ES" sz="600" dirty="0" smtClean="0">
                <a:solidFill>
                  <a:srgbClr val="339900"/>
                </a:solidFill>
              </a:rPr>
              <a:t>PublicIP</a:t>
            </a:r>
            <a:r>
              <a:rPr lang="es-ES" sz="600" baseline="-25000" dirty="0">
                <a:solidFill>
                  <a:srgbClr val="339900"/>
                </a:solidFill>
              </a:rPr>
              <a:t>2</a:t>
            </a:r>
            <a:r>
              <a:rPr lang="es-ES" sz="600" dirty="0" smtClean="0">
                <a:solidFill>
                  <a:srgbClr val="339900"/>
                </a:solidFill>
              </a:rPr>
              <a:t>:Port</a:t>
            </a:r>
            <a:r>
              <a:rPr lang="es-ES" sz="600" baseline="-25000" dirty="0" smtClean="0">
                <a:solidFill>
                  <a:srgbClr val="339900"/>
                </a:solidFill>
              </a:rPr>
              <a:t>pub2</a:t>
            </a:r>
            <a:endParaRPr lang="es-ES" sz="600" baseline="-25000" dirty="0">
              <a:solidFill>
                <a:srgbClr val="339900"/>
              </a:solidFill>
            </a:endParaRPr>
          </a:p>
        </p:txBody>
      </p:sp>
      <p:cxnSp>
        <p:nvCxnSpPr>
          <p:cNvPr id="210" name="Conector recto 209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339900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9" name="Y 108"/>
          <p:cNvSpPr>
            <a:spLocks noChangeAspect="1"/>
          </p:cNvSpPr>
          <p:nvPr/>
        </p:nvSpPr>
        <p:spPr>
          <a:xfrm>
            <a:off x="2102856" y="1910322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11" name="CuadroTexto 210"/>
          <p:cNvSpPr txBox="1"/>
          <p:nvPr/>
        </p:nvSpPr>
        <p:spPr>
          <a:xfrm>
            <a:off x="2651985" y="2659650"/>
            <a:ext cx="1108401" cy="9233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600" dirty="0" smtClean="0">
                <a:solidFill>
                  <a:srgbClr val="339900"/>
                </a:solidFill>
              </a:rPr>
              <a:t>Route</a:t>
            </a:r>
            <a:r>
              <a:rPr lang="es-ES" sz="600" dirty="0" smtClean="0">
                <a:solidFill>
                  <a:srgbClr val="339900"/>
                </a:solidFill>
              </a:rPr>
              <a:t> &lt;http&gt;://&lt;IP&gt;:&lt;Port&gt;/&lt;</a:t>
            </a:r>
            <a:r>
              <a:rPr lang="en-GB" sz="600" dirty="0" smtClean="0">
                <a:solidFill>
                  <a:srgbClr val="339900"/>
                </a:solidFill>
              </a:rPr>
              <a:t>Path</a:t>
            </a:r>
            <a:r>
              <a:rPr lang="es-ES" sz="600" dirty="0" smtClean="0">
                <a:solidFill>
                  <a:srgbClr val="339900"/>
                </a:solidFill>
              </a:rPr>
              <a:t>&gt;</a:t>
            </a:r>
            <a:endParaRPr lang="es-ES" sz="600" dirty="0">
              <a:solidFill>
                <a:srgbClr val="339900"/>
              </a:solidFill>
            </a:endParaRPr>
          </a:p>
        </p:txBody>
      </p:sp>
      <p:sp>
        <p:nvSpPr>
          <p:cNvPr id="212" name="CuadroTexto 211"/>
          <p:cNvSpPr txBox="1"/>
          <p:nvPr/>
        </p:nvSpPr>
        <p:spPr>
          <a:xfrm>
            <a:off x="2953492" y="2805410"/>
            <a:ext cx="40113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600" dirty="0" smtClean="0">
                <a:solidFill>
                  <a:srgbClr val="339900"/>
                </a:solidFill>
              </a:rPr>
              <a:t>To CIP</a:t>
            </a:r>
            <a:r>
              <a:rPr lang="es-ES" sz="600" baseline="-25000" dirty="0" smtClean="0">
                <a:solidFill>
                  <a:srgbClr val="339900"/>
                </a:solidFill>
              </a:rPr>
              <a:t>2</a:t>
            </a:r>
            <a:r>
              <a:rPr lang="es-ES" sz="600" dirty="0" smtClean="0">
                <a:solidFill>
                  <a:srgbClr val="339900"/>
                </a:solidFill>
              </a:rPr>
              <a:t>:Port</a:t>
            </a:r>
            <a:r>
              <a:rPr lang="es-ES" sz="600" baseline="-25000" dirty="0" smtClean="0">
                <a:solidFill>
                  <a:srgbClr val="339900"/>
                </a:solidFill>
              </a:rPr>
              <a:t>2</a:t>
            </a:r>
            <a:endParaRPr lang="es-ES" sz="600" baseline="-25000" dirty="0">
              <a:solidFill>
                <a:srgbClr val="33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94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03: </a:t>
            </a:r>
            <a:r>
              <a:rPr lang="es-ES" dirty="0" err="1" smtClean="0"/>
              <a:t>Weaving</a:t>
            </a:r>
            <a:r>
              <a:rPr lang="es-ES" dirty="0" smtClean="0"/>
              <a:t> Service </a:t>
            </a:r>
            <a:r>
              <a:rPr lang="es-ES" dirty="0" err="1" smtClean="0"/>
              <a:t>Mesh</a:t>
            </a:r>
            <a:r>
              <a:rPr lang="es-ES" dirty="0" smtClean="0"/>
              <a:t> - </a:t>
            </a:r>
            <a:r>
              <a:rPr lang="es-ES" dirty="0" err="1" smtClean="0"/>
              <a:t>Istio</a:t>
            </a:r>
            <a:endParaRPr lang="en-GB" dirty="0"/>
          </a:p>
        </p:txBody>
      </p:sp>
      <p:sp>
        <p:nvSpPr>
          <p:cNvPr id="32" name="Rectángulo 31"/>
          <p:cNvSpPr/>
          <p:nvPr/>
        </p:nvSpPr>
        <p:spPr>
          <a:xfrm>
            <a:off x="1799744" y="6119207"/>
            <a:ext cx="3091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https://learn.openshift.com/middleware/resilient-</a:t>
            </a:r>
            <a:r>
              <a:rPr lang="en-US" sz="1000" dirty="0" smtClean="0">
                <a:hlinkClick r:id="rId2"/>
              </a:rPr>
              <a:t>apps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3294" y="1283552"/>
            <a:ext cx="5252259" cy="489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07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</a:t>
            </a:r>
            <a:r>
              <a:rPr lang="es-ES" dirty="0" smtClean="0"/>
              <a:t>. </a:t>
            </a:r>
            <a:r>
              <a:rPr lang="es-ES" dirty="0" err="1" smtClean="0"/>
              <a:t>Lab</a:t>
            </a:r>
            <a:r>
              <a:rPr lang="es-ES" dirty="0"/>
              <a:t> </a:t>
            </a:r>
            <a:r>
              <a:rPr lang="es-ES" dirty="0" smtClean="0"/>
              <a:t>04: </a:t>
            </a:r>
            <a:r>
              <a:rPr lang="es-ES" dirty="0" err="1" smtClean="0"/>
              <a:t>Deploying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Service </a:t>
            </a:r>
            <a:r>
              <a:rPr lang="es-ES" dirty="0" err="1" smtClean="0"/>
              <a:t>Mesh</a:t>
            </a:r>
            <a:endParaRPr lang="en-GB" dirty="0"/>
          </a:p>
        </p:txBody>
      </p:sp>
      <p:sp>
        <p:nvSpPr>
          <p:cNvPr id="4" name="Elipse 3"/>
          <p:cNvSpPr>
            <a:spLocks noChangeAspect="1"/>
          </p:cNvSpPr>
          <p:nvPr/>
        </p:nvSpPr>
        <p:spPr>
          <a:xfrm>
            <a:off x="4811252" y="287823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5" name="Elipse 4"/>
          <p:cNvSpPr>
            <a:spLocks noChangeAspect="1"/>
          </p:cNvSpPr>
          <p:nvPr/>
        </p:nvSpPr>
        <p:spPr>
          <a:xfrm>
            <a:off x="4815432" y="2338126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" name="Elipse 5"/>
          <p:cNvSpPr>
            <a:spLocks noChangeAspect="1"/>
          </p:cNvSpPr>
          <p:nvPr/>
        </p:nvSpPr>
        <p:spPr>
          <a:xfrm>
            <a:off x="4811252" y="179211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" name="Elipse 6"/>
          <p:cNvSpPr>
            <a:spLocks noChangeAspect="1"/>
          </p:cNvSpPr>
          <p:nvPr/>
        </p:nvSpPr>
        <p:spPr>
          <a:xfrm>
            <a:off x="4819612" y="2474421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8" name="Elipse 7"/>
          <p:cNvSpPr>
            <a:spLocks noChangeAspect="1"/>
          </p:cNvSpPr>
          <p:nvPr/>
        </p:nvSpPr>
        <p:spPr>
          <a:xfrm>
            <a:off x="4815432" y="1928412"/>
            <a:ext cx="209094" cy="201335"/>
          </a:xfrm>
          <a:prstGeom prst="ellipse">
            <a:avLst/>
          </a:prstGeom>
          <a:solidFill>
            <a:schemeClr val="accent5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1" name="Elipse 10"/>
          <p:cNvSpPr>
            <a:spLocks noChangeAspect="1"/>
          </p:cNvSpPr>
          <p:nvPr/>
        </p:nvSpPr>
        <p:spPr>
          <a:xfrm>
            <a:off x="6362638" y="2302414"/>
            <a:ext cx="209094" cy="201335"/>
          </a:xfrm>
          <a:prstGeom prst="ellipse">
            <a:avLst/>
          </a:prstGeom>
          <a:solidFill>
            <a:schemeClr val="bg2"/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2" name="Elipse 11"/>
          <p:cNvSpPr>
            <a:spLocks noChangeAspect="1"/>
          </p:cNvSpPr>
          <p:nvPr/>
        </p:nvSpPr>
        <p:spPr>
          <a:xfrm>
            <a:off x="6362638" y="2338263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6362638" y="2378358"/>
            <a:ext cx="209094" cy="20133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388925" y="1420357"/>
            <a:ext cx="4785677" cy="32528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Amazon EC2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816207" y="1614864"/>
            <a:ext cx="4251284" cy="19049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4661215" y="1699709"/>
            <a:ext cx="972000" cy="1715366"/>
          </a:xfrm>
          <a:prstGeom prst="roundRect">
            <a:avLst>
              <a:gd name="adj" fmla="val 6016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" name="Elipse 16"/>
          <p:cNvSpPr>
            <a:spLocks noChangeAspect="1"/>
          </p:cNvSpPr>
          <p:nvPr/>
        </p:nvSpPr>
        <p:spPr>
          <a:xfrm>
            <a:off x="5293959" y="179751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8" name="Elipse 17"/>
          <p:cNvSpPr>
            <a:spLocks noChangeAspect="1"/>
          </p:cNvSpPr>
          <p:nvPr/>
        </p:nvSpPr>
        <p:spPr>
          <a:xfrm>
            <a:off x="5293959" y="2335975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>
            <a:off x="5293959" y="2872878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4815432" y="2337881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4815432" y="178901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4815432" y="2876886"/>
            <a:ext cx="684000" cy="340731"/>
          </a:xfrm>
          <a:prstGeom prst="rect">
            <a:avLst/>
          </a:prstGeom>
          <a:solidFill>
            <a:srgbClr val="FD8008"/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ClusterIP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7" name="Arco 26"/>
          <p:cNvSpPr>
            <a:spLocks noChangeAspect="1"/>
          </p:cNvSpPr>
          <p:nvPr/>
        </p:nvSpPr>
        <p:spPr>
          <a:xfrm rot="16200000">
            <a:off x="5853663" y="2482162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Conector recto 27"/>
          <p:cNvCxnSpPr>
            <a:stCxn id="29" idx="0"/>
            <a:endCxn id="27" idx="0"/>
          </p:cNvCxnSpPr>
          <p:nvPr/>
        </p:nvCxnSpPr>
        <p:spPr>
          <a:xfrm flipH="1" flipV="1">
            <a:off x="5854122" y="2570677"/>
            <a:ext cx="746" cy="31454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9" name="Arco 28"/>
          <p:cNvSpPr>
            <a:spLocks noChangeAspect="1"/>
          </p:cNvSpPr>
          <p:nvPr/>
        </p:nvSpPr>
        <p:spPr>
          <a:xfrm rot="5400000">
            <a:off x="5677380" y="279671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Conector recto 29"/>
          <p:cNvCxnSpPr>
            <a:stCxn id="19" idx="6"/>
            <a:endCxn id="29" idx="2"/>
          </p:cNvCxnSpPr>
          <p:nvPr/>
        </p:nvCxnSpPr>
        <p:spPr>
          <a:xfrm>
            <a:off x="5503053" y="2973546"/>
            <a:ext cx="263300" cy="652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1" name="Conector recto 30"/>
          <p:cNvCxnSpPr>
            <a:stCxn id="33" idx="2"/>
            <a:endCxn id="4" idx="2"/>
          </p:cNvCxnSpPr>
          <p:nvPr/>
        </p:nvCxnSpPr>
        <p:spPr>
          <a:xfrm flipV="1">
            <a:off x="4289633" y="2978900"/>
            <a:ext cx="521619" cy="231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Arco 32"/>
          <p:cNvSpPr>
            <a:spLocks noChangeAspect="1"/>
          </p:cNvSpPr>
          <p:nvPr/>
        </p:nvSpPr>
        <p:spPr>
          <a:xfrm rot="16200000">
            <a:off x="4200659" y="298167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redondeado 33"/>
          <p:cNvSpPr/>
          <p:nvPr/>
        </p:nvSpPr>
        <p:spPr>
          <a:xfrm>
            <a:off x="6023712" y="1933862"/>
            <a:ext cx="88607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6364151" y="2175955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1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36" name="Conector recto 35"/>
          <p:cNvCxnSpPr>
            <a:stCxn id="17" idx="6"/>
            <a:endCxn id="49" idx="0"/>
          </p:cNvCxnSpPr>
          <p:nvPr/>
        </p:nvCxnSpPr>
        <p:spPr>
          <a:xfrm flipV="1">
            <a:off x="5503053" y="1896618"/>
            <a:ext cx="253740" cy="156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7" name="Conector recto 36"/>
          <p:cNvCxnSpPr>
            <a:stCxn id="27" idx="2"/>
            <a:endCxn id="13" idx="2"/>
          </p:cNvCxnSpPr>
          <p:nvPr/>
        </p:nvCxnSpPr>
        <p:spPr>
          <a:xfrm flipV="1">
            <a:off x="5942637" y="2479026"/>
            <a:ext cx="420001" cy="267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Conector recto 39"/>
          <p:cNvCxnSpPr>
            <a:stCxn id="42" idx="2"/>
            <a:endCxn id="6" idx="2"/>
          </p:cNvCxnSpPr>
          <p:nvPr/>
        </p:nvCxnSpPr>
        <p:spPr>
          <a:xfrm>
            <a:off x="3005617" y="1891112"/>
            <a:ext cx="1805635" cy="167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1" name="Elipse 40"/>
          <p:cNvSpPr>
            <a:spLocks noChangeAspect="1"/>
          </p:cNvSpPr>
          <p:nvPr/>
        </p:nvSpPr>
        <p:spPr>
          <a:xfrm>
            <a:off x="2461897" y="2043437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42" name="Arco 41"/>
          <p:cNvSpPr>
            <a:spLocks noChangeAspect="1"/>
          </p:cNvSpPr>
          <p:nvPr/>
        </p:nvSpPr>
        <p:spPr>
          <a:xfrm rot="16200000">
            <a:off x="2916643" y="1891570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3" name="Conector recto 42"/>
          <p:cNvCxnSpPr>
            <a:stCxn id="44" idx="0"/>
            <a:endCxn id="42" idx="0"/>
          </p:cNvCxnSpPr>
          <p:nvPr/>
        </p:nvCxnSpPr>
        <p:spPr>
          <a:xfrm flipV="1">
            <a:off x="2912747" y="1980085"/>
            <a:ext cx="4355" cy="7570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4" name="Arco 43"/>
          <p:cNvSpPr>
            <a:spLocks noChangeAspect="1"/>
          </p:cNvSpPr>
          <p:nvPr/>
        </p:nvSpPr>
        <p:spPr>
          <a:xfrm rot="5400000">
            <a:off x="2735259" y="196727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5" name="Conector recto 44"/>
          <p:cNvCxnSpPr>
            <a:stCxn id="41" idx="6"/>
            <a:endCxn id="44" idx="2"/>
          </p:cNvCxnSpPr>
          <p:nvPr/>
        </p:nvCxnSpPr>
        <p:spPr>
          <a:xfrm>
            <a:off x="2670991" y="2144105"/>
            <a:ext cx="153241" cy="656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6" name="Elipse 45"/>
          <p:cNvSpPr>
            <a:spLocks noChangeAspect="1"/>
          </p:cNvSpPr>
          <p:nvPr/>
        </p:nvSpPr>
        <p:spPr>
          <a:xfrm>
            <a:off x="2461897" y="2162810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cxnSp>
        <p:nvCxnSpPr>
          <p:cNvPr id="47" name="Conector recto 46"/>
          <p:cNvCxnSpPr>
            <a:stCxn id="18" idx="6"/>
            <a:endCxn id="12" idx="2"/>
          </p:cNvCxnSpPr>
          <p:nvPr/>
        </p:nvCxnSpPr>
        <p:spPr>
          <a:xfrm>
            <a:off x="5503053" y="2436643"/>
            <a:ext cx="859585" cy="228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8" name="Arco 47"/>
          <p:cNvSpPr>
            <a:spLocks noChangeAspect="1"/>
          </p:cNvSpPr>
          <p:nvPr/>
        </p:nvSpPr>
        <p:spPr>
          <a:xfrm rot="10800000">
            <a:off x="5845766" y="222453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Arco 48"/>
          <p:cNvSpPr>
            <a:spLocks noChangeAspect="1"/>
          </p:cNvSpPr>
          <p:nvPr/>
        </p:nvSpPr>
        <p:spPr>
          <a:xfrm>
            <a:off x="5667820" y="1896618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0" name="Conector recto 49"/>
          <p:cNvCxnSpPr>
            <a:stCxn id="49" idx="2"/>
            <a:endCxn id="48" idx="2"/>
          </p:cNvCxnSpPr>
          <p:nvPr/>
        </p:nvCxnSpPr>
        <p:spPr>
          <a:xfrm>
            <a:off x="5845766" y="1985133"/>
            <a:ext cx="0" cy="32791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1" name="Conector recto 50"/>
          <p:cNvCxnSpPr>
            <a:stCxn id="48" idx="0"/>
            <a:endCxn id="11" idx="2"/>
          </p:cNvCxnSpPr>
          <p:nvPr/>
        </p:nvCxnSpPr>
        <p:spPr>
          <a:xfrm>
            <a:off x="5934739" y="2401563"/>
            <a:ext cx="427899" cy="151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8" name="Conector recto 57"/>
          <p:cNvCxnSpPr>
            <a:endCxn id="41" idx="2"/>
          </p:cNvCxnSpPr>
          <p:nvPr/>
        </p:nvCxnSpPr>
        <p:spPr>
          <a:xfrm>
            <a:off x="994995" y="2144105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ash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0" name="Rectángulo 59"/>
          <p:cNvSpPr/>
          <p:nvPr/>
        </p:nvSpPr>
        <p:spPr>
          <a:xfrm>
            <a:off x="4037542" y="3565549"/>
            <a:ext cx="3042805" cy="102569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r>
              <a:rPr lang="es-ES" sz="800" dirty="0" smtClean="0">
                <a:solidFill>
                  <a:schemeClr val="tx1"/>
                </a:solidFill>
              </a:rPr>
              <a:t>Kubernetes</a:t>
            </a:r>
          </a:p>
          <a:p>
            <a:pPr algn="r"/>
            <a:r>
              <a:rPr lang="es-ES" sz="800" dirty="0" smtClean="0">
                <a:solidFill>
                  <a:schemeClr val="tx1"/>
                </a:solidFill>
              </a:rPr>
              <a:t>Node</a:t>
            </a:r>
            <a:r>
              <a:rPr lang="es-ES" sz="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Elipse 60"/>
          <p:cNvSpPr>
            <a:spLocks noChangeAspect="1"/>
          </p:cNvSpPr>
          <p:nvPr/>
        </p:nvSpPr>
        <p:spPr>
          <a:xfrm>
            <a:off x="5848249" y="4071104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62" name="Rectángulo redondeado 61"/>
          <p:cNvSpPr/>
          <p:nvPr/>
        </p:nvSpPr>
        <p:spPr>
          <a:xfrm>
            <a:off x="5765363" y="3662789"/>
            <a:ext cx="630036" cy="851935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Pod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63" name="Rectángulo redondeado 62"/>
          <p:cNvSpPr/>
          <p:nvPr/>
        </p:nvSpPr>
        <p:spPr>
          <a:xfrm>
            <a:off x="5849762" y="3908901"/>
            <a:ext cx="465053" cy="517020"/>
          </a:xfrm>
          <a:prstGeom prst="roundRect">
            <a:avLst>
              <a:gd name="adj" fmla="val 8040"/>
            </a:avLst>
          </a:prstGeom>
          <a:solidFill>
            <a:schemeClr val="bg2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Docker</a:t>
            </a:r>
            <a:r>
              <a:rPr lang="es-ES" sz="800" baseline="-25000" dirty="0" smtClean="0">
                <a:solidFill>
                  <a:schemeClr val="tx1"/>
                </a:solidFill>
              </a:rPr>
              <a:t>2</a:t>
            </a:r>
            <a:endParaRPr lang="es-ES" sz="800" baseline="-25000" dirty="0">
              <a:solidFill>
                <a:schemeClr val="tx1"/>
              </a:solidFill>
            </a:endParaRPr>
          </a:p>
        </p:txBody>
      </p:sp>
      <p:cxnSp>
        <p:nvCxnSpPr>
          <p:cNvPr id="65" name="Conector recto 64"/>
          <p:cNvCxnSpPr>
            <a:stCxn id="67" idx="0"/>
            <a:endCxn id="61" idx="2"/>
          </p:cNvCxnSpPr>
          <p:nvPr/>
        </p:nvCxnSpPr>
        <p:spPr>
          <a:xfrm>
            <a:off x="4289174" y="4171772"/>
            <a:ext cx="1559075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tail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6" name="Conector recto 65"/>
          <p:cNvCxnSpPr>
            <a:stCxn id="67" idx="2"/>
            <a:endCxn id="33" idx="0"/>
          </p:cNvCxnSpPr>
          <p:nvPr/>
        </p:nvCxnSpPr>
        <p:spPr>
          <a:xfrm flipV="1">
            <a:off x="4200201" y="3070186"/>
            <a:ext cx="917" cy="1013071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7" name="Arco 66"/>
          <p:cNvSpPr>
            <a:spLocks noChangeAspect="1"/>
          </p:cNvSpPr>
          <p:nvPr/>
        </p:nvSpPr>
        <p:spPr>
          <a:xfrm rot="10800000">
            <a:off x="4200201" y="3994743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8" name="Conector recto 67"/>
          <p:cNvCxnSpPr>
            <a:stCxn id="69" idx="2"/>
            <a:endCxn id="8" idx="2"/>
          </p:cNvCxnSpPr>
          <p:nvPr/>
        </p:nvCxnSpPr>
        <p:spPr>
          <a:xfrm flipV="1">
            <a:off x="4289174" y="2029080"/>
            <a:ext cx="526258" cy="1063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9" name="Arco 68"/>
          <p:cNvSpPr>
            <a:spLocks noChangeAspect="1"/>
          </p:cNvSpPr>
          <p:nvPr/>
        </p:nvSpPr>
        <p:spPr>
          <a:xfrm rot="16200000">
            <a:off x="4200200" y="2030601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0" name="Conector recto 69"/>
          <p:cNvCxnSpPr>
            <a:endCxn id="69" idx="0"/>
          </p:cNvCxnSpPr>
          <p:nvPr/>
        </p:nvCxnSpPr>
        <p:spPr>
          <a:xfrm flipV="1">
            <a:off x="4199742" y="2119116"/>
            <a:ext cx="917" cy="1029459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1" name="Conector recto 70"/>
          <p:cNvCxnSpPr>
            <a:stCxn id="72" idx="2"/>
            <a:endCxn id="7" idx="2"/>
          </p:cNvCxnSpPr>
          <p:nvPr/>
        </p:nvCxnSpPr>
        <p:spPr>
          <a:xfrm flipV="1">
            <a:off x="4293354" y="2575089"/>
            <a:ext cx="526258" cy="56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chemeClr val="tx1"/>
            </a:solidFill>
            <a:prstDash val="dot"/>
            <a:round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2" name="Arco 71"/>
          <p:cNvSpPr>
            <a:spLocks noChangeAspect="1"/>
          </p:cNvSpPr>
          <p:nvPr/>
        </p:nvSpPr>
        <p:spPr>
          <a:xfrm rot="16200000">
            <a:off x="4204380" y="2581214"/>
            <a:ext cx="177946" cy="177029"/>
          </a:xfrm>
          <a:prstGeom prst="arc">
            <a:avLst/>
          </a:prstGeom>
          <a:noFill/>
          <a:ln w="3175" cap="rnd" cmpd="sng">
            <a:solidFill>
              <a:schemeClr val="tx1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Rectángulo 72"/>
          <p:cNvSpPr/>
          <p:nvPr/>
        </p:nvSpPr>
        <p:spPr>
          <a:xfrm>
            <a:off x="2015750" y="1622327"/>
            <a:ext cx="748923" cy="273272"/>
          </a:xfrm>
          <a:prstGeom prst="rect">
            <a:avLst/>
          </a:prstGeom>
          <a:noFill/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Edge</a:t>
            </a:r>
            <a:r>
              <a:rPr lang="es-ES" sz="800" dirty="0" smtClean="0">
                <a:solidFill>
                  <a:schemeClr val="tx1"/>
                </a:solidFill>
              </a:rPr>
              <a:t> Proxy</a:t>
            </a:r>
          </a:p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(Load </a:t>
            </a:r>
            <a:r>
              <a:rPr lang="en-GB" sz="800" dirty="0" smtClean="0">
                <a:solidFill>
                  <a:schemeClr val="tx1"/>
                </a:solidFill>
              </a:rPr>
              <a:t>Balancer</a:t>
            </a:r>
            <a:r>
              <a:rPr lang="es-ES" sz="800" dirty="0" smtClean="0">
                <a:solidFill>
                  <a:schemeClr val="tx1"/>
                </a:solidFill>
              </a:rPr>
              <a:t>)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81" name="Conector recto 80"/>
          <p:cNvCxnSpPr>
            <a:endCxn id="84" idx="0"/>
          </p:cNvCxnSpPr>
          <p:nvPr/>
        </p:nvCxnSpPr>
        <p:spPr>
          <a:xfrm>
            <a:off x="2670991" y="2263478"/>
            <a:ext cx="158073" cy="1728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008000"/>
            </a:solidFill>
            <a:prstDash val="solid"/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4" name="Arco 83"/>
          <p:cNvSpPr>
            <a:spLocks noChangeAspect="1"/>
          </p:cNvSpPr>
          <p:nvPr/>
        </p:nvSpPr>
        <p:spPr>
          <a:xfrm>
            <a:off x="2740091" y="2265206"/>
            <a:ext cx="177946" cy="177029"/>
          </a:xfrm>
          <a:prstGeom prst="arc">
            <a:avLst/>
          </a:prstGeom>
          <a:noFill/>
          <a:ln w="3175" cap="rnd" cmpd="sng">
            <a:solidFill>
              <a:srgbClr val="008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sp>
        <p:nvSpPr>
          <p:cNvPr id="85" name="Arco 84"/>
          <p:cNvSpPr>
            <a:spLocks noChangeAspect="1"/>
          </p:cNvSpPr>
          <p:nvPr/>
        </p:nvSpPr>
        <p:spPr>
          <a:xfrm rot="10800000">
            <a:off x="2914495" y="2333424"/>
            <a:ext cx="177946" cy="177029"/>
          </a:xfrm>
          <a:prstGeom prst="arc">
            <a:avLst/>
          </a:prstGeom>
          <a:noFill/>
          <a:ln w="3175" cap="rnd" cmpd="sng">
            <a:solidFill>
              <a:srgbClr val="008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339900"/>
              </a:solidFill>
            </a:endParaRPr>
          </a:p>
        </p:txBody>
      </p:sp>
      <p:cxnSp>
        <p:nvCxnSpPr>
          <p:cNvPr id="87" name="Conector recto 86"/>
          <p:cNvCxnSpPr/>
          <p:nvPr/>
        </p:nvCxnSpPr>
        <p:spPr>
          <a:xfrm>
            <a:off x="994995" y="2263478"/>
            <a:ext cx="1466902" cy="0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008000"/>
            </a:solidFill>
            <a:head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8" name="Y 87"/>
          <p:cNvSpPr>
            <a:spLocks noChangeAspect="1"/>
          </p:cNvSpPr>
          <p:nvPr/>
        </p:nvSpPr>
        <p:spPr>
          <a:xfrm>
            <a:off x="2102856" y="1910322"/>
            <a:ext cx="577952" cy="576000"/>
          </a:xfrm>
          <a:prstGeom prst="flowChartSummingJunction">
            <a:avLst/>
          </a:prstGeom>
          <a:solidFill>
            <a:srgbClr val="000090"/>
          </a:solidFill>
          <a:ln w="3175" cap="rnd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323" y="1711157"/>
            <a:ext cx="143997" cy="143997"/>
          </a:xfrm>
          <a:prstGeom prst="rect">
            <a:avLst/>
          </a:prstGeom>
        </p:spPr>
      </p:pic>
      <p:pic>
        <p:nvPicPr>
          <p:cNvPr id="91" name="Imagen 9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7688" y="2220633"/>
            <a:ext cx="187878" cy="179996"/>
          </a:xfrm>
          <a:prstGeom prst="rect">
            <a:avLst/>
          </a:prstGeom>
        </p:spPr>
      </p:pic>
      <p:pic>
        <p:nvPicPr>
          <p:cNvPr id="92" name="Imagen 9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5323" y="3981106"/>
            <a:ext cx="187878" cy="179996"/>
          </a:xfrm>
          <a:prstGeom prst="rect">
            <a:avLst/>
          </a:prstGeom>
        </p:spPr>
      </p:pic>
      <p:sp>
        <p:nvSpPr>
          <p:cNvPr id="94" name="Rectángulo redondeado 93"/>
          <p:cNvSpPr/>
          <p:nvPr/>
        </p:nvSpPr>
        <p:spPr>
          <a:xfrm rot="16200000">
            <a:off x="5949044" y="2336779"/>
            <a:ext cx="537053" cy="215996"/>
          </a:xfrm>
          <a:prstGeom prst="roundRect">
            <a:avLst>
              <a:gd name="adj" fmla="val 8040"/>
            </a:avLst>
          </a:prstGeom>
          <a:solidFill>
            <a:schemeClr val="accent6">
              <a:lumMod val="75000"/>
            </a:schemeClr>
          </a:solidFill>
          <a:ln w="3175" cap="rnd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bg1"/>
                </a:solidFill>
              </a:rPr>
              <a:t>Sidecar</a:t>
            </a:r>
            <a:r>
              <a:rPr lang="es-ES" sz="800" baseline="-25000" dirty="0" smtClean="0">
                <a:solidFill>
                  <a:schemeClr val="bg1"/>
                </a:solidFill>
              </a:rPr>
              <a:t>1</a:t>
            </a:r>
            <a:endParaRPr lang="es-ES" sz="800" baseline="-25000" dirty="0">
              <a:solidFill>
                <a:schemeClr val="bg1"/>
              </a:solidFill>
            </a:endParaRPr>
          </a:p>
        </p:txBody>
      </p:sp>
      <p:sp>
        <p:nvSpPr>
          <p:cNvPr id="98" name="Rectángulo 97"/>
          <p:cNvSpPr/>
          <p:nvPr/>
        </p:nvSpPr>
        <p:spPr>
          <a:xfrm>
            <a:off x="2818940" y="3354917"/>
            <a:ext cx="1149809" cy="123849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r"/>
            <a:endParaRPr lang="es-ES" sz="800" baseline="-25000" dirty="0">
              <a:solidFill>
                <a:schemeClr val="tx1"/>
              </a:solidFill>
            </a:endParaRPr>
          </a:p>
        </p:txBody>
      </p:sp>
      <p:sp>
        <p:nvSpPr>
          <p:cNvPr id="102" name="Rectángulo redondeado 101"/>
          <p:cNvSpPr/>
          <p:nvPr/>
        </p:nvSpPr>
        <p:spPr>
          <a:xfrm>
            <a:off x="3003468" y="2073647"/>
            <a:ext cx="822407" cy="2441077"/>
          </a:xfrm>
          <a:prstGeom prst="roundRect">
            <a:avLst>
              <a:gd name="adj" fmla="val 8040"/>
            </a:avLst>
          </a:prstGeom>
          <a:solidFill>
            <a:schemeClr val="bg1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Service </a:t>
            </a:r>
            <a:r>
              <a:rPr lang="es-ES" sz="800" dirty="0" err="1" smtClean="0">
                <a:solidFill>
                  <a:schemeClr val="tx1"/>
                </a:solidFill>
              </a:rPr>
              <a:t>Mesh</a:t>
            </a:r>
            <a:r>
              <a:rPr lang="es-ES" sz="800" dirty="0" smtClean="0">
                <a:solidFill>
                  <a:schemeClr val="tx1"/>
                </a:solidFill>
              </a:rPr>
              <a:t> Control </a:t>
            </a:r>
            <a:r>
              <a:rPr lang="es-ES" sz="800" dirty="0" err="1" smtClean="0">
                <a:solidFill>
                  <a:schemeClr val="tx1"/>
                </a:solidFill>
              </a:rPr>
              <a:t>Plane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3456382" y="2338131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10" name="Elipse 9"/>
          <p:cNvSpPr>
            <a:spLocks noChangeAspect="1"/>
          </p:cNvSpPr>
          <p:nvPr/>
        </p:nvSpPr>
        <p:spPr>
          <a:xfrm>
            <a:off x="3159064" y="24120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chemeClr val="tx1"/>
              </a:solidFill>
            </a:endParaRPr>
          </a:p>
        </p:txBody>
      </p:sp>
      <p:sp>
        <p:nvSpPr>
          <p:cNvPr id="79" name="Elipse 78"/>
          <p:cNvSpPr>
            <a:spLocks noChangeAspect="1"/>
          </p:cNvSpPr>
          <p:nvPr/>
        </p:nvSpPr>
        <p:spPr>
          <a:xfrm>
            <a:off x="3159064" y="2412059"/>
            <a:ext cx="209094" cy="20133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 cap="rnd" cmpd="sng">
            <a:solidFill>
              <a:srgbClr val="3399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800">
              <a:solidFill>
                <a:srgbClr val="339900"/>
              </a:solidFill>
            </a:endParaRPr>
          </a:p>
        </p:txBody>
      </p:sp>
      <p:sp>
        <p:nvSpPr>
          <p:cNvPr id="80" name="Rectángulo 79"/>
          <p:cNvSpPr/>
          <p:nvPr/>
        </p:nvSpPr>
        <p:spPr>
          <a:xfrm>
            <a:off x="3159064" y="2157631"/>
            <a:ext cx="506662" cy="4705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Ingress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93" name="Rectángulo 92"/>
          <p:cNvSpPr/>
          <p:nvPr/>
        </p:nvSpPr>
        <p:spPr>
          <a:xfrm>
            <a:off x="3159064" y="2807779"/>
            <a:ext cx="506662" cy="285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r>
              <a:rPr lang="en-US" sz="800" dirty="0" err="1" smtClean="0">
                <a:solidFill>
                  <a:schemeClr val="bg1"/>
                </a:solidFill>
              </a:rPr>
              <a:t>Auth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99" name="Rectángulo 98"/>
          <p:cNvSpPr/>
          <p:nvPr/>
        </p:nvSpPr>
        <p:spPr>
          <a:xfrm>
            <a:off x="3158814" y="3163778"/>
            <a:ext cx="506662" cy="285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Pilot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00" name="Rectángulo 99"/>
          <p:cNvSpPr/>
          <p:nvPr/>
        </p:nvSpPr>
        <p:spPr>
          <a:xfrm>
            <a:off x="3158814" y="3514415"/>
            <a:ext cx="506662" cy="285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Mixer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101" name="Rectángulo 100"/>
          <p:cNvSpPr/>
          <p:nvPr/>
        </p:nvSpPr>
        <p:spPr>
          <a:xfrm>
            <a:off x="3159064" y="3874051"/>
            <a:ext cx="506662" cy="28591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cap="rnd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Istio</a:t>
            </a:r>
            <a:r>
              <a:rPr lang="en-US" sz="800" dirty="0" smtClean="0">
                <a:solidFill>
                  <a:schemeClr val="bg1"/>
                </a:solidFill>
              </a:rPr>
              <a:t> CA</a:t>
            </a:r>
            <a:endParaRPr lang="en-GB" sz="800" dirty="0">
              <a:solidFill>
                <a:schemeClr val="bg1"/>
              </a:solidFill>
            </a:endParaRPr>
          </a:p>
        </p:txBody>
      </p:sp>
      <p:cxnSp>
        <p:nvCxnSpPr>
          <p:cNvPr id="39" name="Conector recto 38"/>
          <p:cNvCxnSpPr>
            <a:stCxn id="9" idx="6"/>
            <a:endCxn id="5" idx="2"/>
          </p:cNvCxnSpPr>
          <p:nvPr/>
        </p:nvCxnSpPr>
        <p:spPr>
          <a:xfrm flipV="1">
            <a:off x="3665476" y="2438794"/>
            <a:ext cx="1149956" cy="5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008000"/>
            </a:solidFill>
            <a:prstDash val="solid"/>
            <a:headEnd type="arrow" w="sm" len="sm"/>
            <a:tailEnd type="arrow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3" name="Conector recto 82"/>
          <p:cNvCxnSpPr>
            <a:stCxn id="84" idx="2"/>
            <a:endCxn id="85" idx="2"/>
          </p:cNvCxnSpPr>
          <p:nvPr/>
        </p:nvCxnSpPr>
        <p:spPr>
          <a:xfrm flipH="1">
            <a:off x="2914495" y="2353721"/>
            <a:ext cx="3542" cy="6821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008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2" name="Conector recto 81"/>
          <p:cNvCxnSpPr>
            <a:stCxn id="85" idx="0"/>
            <a:endCxn id="79" idx="2"/>
          </p:cNvCxnSpPr>
          <p:nvPr/>
        </p:nvCxnSpPr>
        <p:spPr>
          <a:xfrm>
            <a:off x="3003468" y="2510453"/>
            <a:ext cx="155596" cy="2274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3175" cap="rnd" cmpd="sng">
            <a:solidFill>
              <a:srgbClr val="008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72763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602133" cy="696480"/>
          </a:xfrm>
        </p:spPr>
        <p:txBody>
          <a:bodyPr>
            <a:normAutofit/>
          </a:bodyPr>
          <a:lstStyle/>
          <a:p>
            <a:r>
              <a:rPr lang="es-ES" dirty="0" smtClean="0"/>
              <a:t>1. Digital Transformation: IT </a:t>
            </a:r>
            <a:r>
              <a:rPr lang="es-ES" dirty="0" err="1" smtClean="0"/>
              <a:t>World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changing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283" y="1870906"/>
            <a:ext cx="6419919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333359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96480"/>
          </a:xfrm>
        </p:spPr>
        <p:txBody>
          <a:bodyPr>
            <a:normAutofit/>
          </a:bodyPr>
          <a:lstStyle/>
          <a:p>
            <a:r>
              <a:rPr lang="es-ES" dirty="0"/>
              <a:t>1. Digital Transformation: </a:t>
            </a:r>
            <a:r>
              <a:rPr lang="es-ES" dirty="0" smtClean="0"/>
              <a:t>CI/CD, DevOps, Jenkins,..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759" y="1855788"/>
            <a:ext cx="4714066" cy="28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179300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1. Digital Transformation: </a:t>
            </a:r>
            <a:r>
              <a:rPr lang="es-ES" dirty="0" smtClean="0"/>
              <a:t>New </a:t>
            </a:r>
            <a:r>
              <a:rPr lang="es-ES" dirty="0" err="1" smtClean="0"/>
              <a:t>challenges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380" y="1863726"/>
            <a:ext cx="6405954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ángulo 3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2924725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Digital Transformation: </a:t>
            </a:r>
            <a:r>
              <a:rPr lang="es-ES" dirty="0" smtClean="0"/>
              <a:t>A </a:t>
            </a:r>
            <a:r>
              <a:rPr lang="es-ES" dirty="0" smtClean="0"/>
              <a:t>new </a:t>
            </a:r>
            <a:r>
              <a:rPr lang="es-ES" dirty="0" err="1" smtClean="0"/>
              <a:t>Platform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889" y="1891639"/>
            <a:ext cx="6437922" cy="360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1436282" y="5500184"/>
            <a:ext cx="5442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3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371349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401" cy="69648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Primitives (1/2)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64" y="2088945"/>
            <a:ext cx="3476659" cy="396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821" y="2722096"/>
            <a:ext cx="4492500" cy="21600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https://www.infoq.com/articles/kubernetes-</a:t>
            </a:r>
            <a:r>
              <a:rPr lang="en-US" sz="1000" dirty="0" smtClean="0">
                <a:hlinkClick r:id="rId5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4" name="Rectángulo redondeado 3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75636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83401" cy="69648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Primitives (2/2)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3510" y="2633453"/>
            <a:ext cx="4913846" cy="288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ángulo 9"/>
          <p:cNvSpPr/>
          <p:nvPr/>
        </p:nvSpPr>
        <p:spPr>
          <a:xfrm>
            <a:off x="4084972" y="6091206"/>
            <a:ext cx="35265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hlinkClick r:id="rId5"/>
              </a:rPr>
              <a:t>https://www.slideshare.net/asotobu/sail-in-the-cloud</a:t>
            </a:r>
            <a:r>
              <a:rPr lang="es-ES" sz="1000" dirty="0" smtClean="0"/>
              <a:t> </a:t>
            </a:r>
            <a:endParaRPr lang="es-ES" sz="1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86" y="2408767"/>
            <a:ext cx="4320000" cy="3411285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58147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>
            <a:spLocks noChangeAspect="1"/>
          </p:cNvSpPr>
          <p:nvPr/>
        </p:nvSpPr>
        <p:spPr>
          <a:xfrm>
            <a:off x="92745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84537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Principles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174" y="2154705"/>
            <a:ext cx="7380000" cy="360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10" name="Rectángulo redondeado 9"/>
          <p:cNvSpPr/>
          <p:nvPr/>
        </p:nvSpPr>
        <p:spPr>
          <a:xfrm>
            <a:off x="1475456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>
            <a:spLocks noChangeAspect="1"/>
          </p:cNvSpPr>
          <p:nvPr/>
        </p:nvSpPr>
        <p:spPr>
          <a:xfrm>
            <a:off x="1821439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/>
              <a:t>2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82394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Kubernetes </a:t>
            </a:r>
            <a:r>
              <a:rPr lang="en-US" dirty="0"/>
              <a:t>effect on the </a:t>
            </a:r>
            <a:r>
              <a:rPr lang="en-US" dirty="0" smtClean="0"/>
              <a:t>SDLC: Patterns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323" y="2164145"/>
            <a:ext cx="7695374" cy="350942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1471" y="6091206"/>
            <a:ext cx="33189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https://www.infoq.com/articles/kubernetes-</a:t>
            </a:r>
            <a:r>
              <a:rPr lang="en-US" sz="1000" dirty="0" smtClean="0">
                <a:hlinkClick r:id="rId3"/>
              </a:rPr>
              <a:t>effect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63" y="1336924"/>
            <a:ext cx="4492343" cy="503999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2352731" y="1361992"/>
            <a:ext cx="902389" cy="442856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>
            <a:spLocks noChangeAspect="1"/>
          </p:cNvSpPr>
          <p:nvPr/>
        </p:nvSpPr>
        <p:spPr>
          <a:xfrm>
            <a:off x="2698714" y="1140292"/>
            <a:ext cx="200528" cy="21599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1200" b="1" dirty="0" smtClean="0"/>
              <a:t>3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55325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8722</TotalTime>
  <Words>704</Words>
  <Application>Microsoft Macintosh PowerPoint</Application>
  <PresentationFormat>Presentación en pantalla (4:3)</PresentationFormat>
  <Paragraphs>152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Tema de Office</vt:lpstr>
      <vt:lpstr>Service Mesh</vt:lpstr>
      <vt:lpstr>1. Digital Transformation: IT World is changing</vt:lpstr>
      <vt:lpstr>1. Digital Transformation: CI/CD, DevOps, Jenkins,..</vt:lpstr>
      <vt:lpstr>1. Digital Transformation: New challenges</vt:lpstr>
      <vt:lpstr>1. Digital Transformation: A new Platform</vt:lpstr>
      <vt:lpstr>2. Kubernetes effect on the SDLC: Primitives (1/2)</vt:lpstr>
      <vt:lpstr>2. Kubernetes effect on the SDLC: Primitives (2/2)</vt:lpstr>
      <vt:lpstr>2. Kubernetes effect on the SDLC: Principles</vt:lpstr>
      <vt:lpstr>2. Kubernetes effect on the SDLC: Patterns</vt:lpstr>
      <vt:lpstr>2. Kubernetes effect on the SDLC: Best Practices</vt:lpstr>
      <vt:lpstr>2. Kubernetes effect on the SDLC: Benefits</vt:lpstr>
      <vt:lpstr>3. Lab 00: Building K8s - choose yours (1/2)</vt:lpstr>
      <vt:lpstr>3. Lab 00: Building K8s - acquire practice (2/2)</vt:lpstr>
      <vt:lpstr>3. Lab 01: Delivering Services on Kubernetes 1/3</vt:lpstr>
      <vt:lpstr>4. Lab 02: Exposing Services - Ingress 1/4</vt:lpstr>
      <vt:lpstr>3. Lab 03: Weaving Service Mesh - Istio</vt:lpstr>
      <vt:lpstr>3. Lab 04: Deploying on Service Mesh</vt:lpstr>
    </vt:vector>
  </TitlesOfParts>
  <Company>www.INTIX.info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Roger CARHUATOCTO</dc:creator>
  <cp:lastModifiedBy>Roger CARHUATOCTO</cp:lastModifiedBy>
  <cp:revision>133</cp:revision>
  <dcterms:created xsi:type="dcterms:W3CDTF">2018-02-07T18:29:22Z</dcterms:created>
  <dcterms:modified xsi:type="dcterms:W3CDTF">2018-02-26T19:05:02Z</dcterms:modified>
</cp:coreProperties>
</file>